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1" r:id="rId1"/>
  </p:sldMasterIdLst>
  <p:notesMasterIdLst>
    <p:notesMasterId r:id="rId22"/>
  </p:notesMasterIdLst>
  <p:handoutMasterIdLst>
    <p:handoutMasterId r:id="rId23"/>
  </p:handoutMasterIdLst>
  <p:sldIdLst>
    <p:sldId id="256" r:id="rId2"/>
    <p:sldId id="579" r:id="rId3"/>
    <p:sldId id="581" r:id="rId4"/>
    <p:sldId id="615" r:id="rId5"/>
    <p:sldId id="591" r:id="rId6"/>
    <p:sldId id="611" r:id="rId7"/>
    <p:sldId id="625" r:id="rId8"/>
    <p:sldId id="626" r:id="rId9"/>
    <p:sldId id="605" r:id="rId10"/>
    <p:sldId id="586" r:id="rId11"/>
    <p:sldId id="606" r:id="rId12"/>
    <p:sldId id="588" r:id="rId13"/>
    <p:sldId id="624" r:id="rId14"/>
    <p:sldId id="608" r:id="rId15"/>
    <p:sldId id="609" r:id="rId16"/>
    <p:sldId id="623" r:id="rId17"/>
    <p:sldId id="628" r:id="rId18"/>
    <p:sldId id="607" r:id="rId19"/>
    <p:sldId id="629" r:id="rId20"/>
    <p:sldId id="578" r:id="rId21"/>
  </p:sldIdLst>
  <p:sldSz cx="9144000" cy="6858000" type="screen4x3"/>
  <p:notesSz cx="6669088" cy="9775825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FF"/>
    <a:srgbClr val="FF3399"/>
    <a:srgbClr val="A5074B"/>
    <a:srgbClr val="FFCC99"/>
    <a:srgbClr val="CCC1DA"/>
    <a:srgbClr val="1EA234"/>
    <a:srgbClr val="FF9900"/>
    <a:srgbClr val="9966FF"/>
    <a:srgbClr val="00CC00"/>
    <a:srgbClr val="0F03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7" autoAdjust="0"/>
  </p:normalViewPr>
  <p:slideViewPr>
    <p:cSldViewPr>
      <p:cViewPr>
        <p:scale>
          <a:sx n="100" d="100"/>
          <a:sy n="100" d="100"/>
        </p:scale>
        <p:origin x="-1944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78C909DC-8132-4C6A-8745-7FB68A94094D}" type="datetimeFigureOut">
              <a:rPr lang="hr-HR"/>
              <a:pPr>
                <a:defRPr/>
              </a:pPr>
              <a:t>8.9.2017.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3" y="9285003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 anchor="b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776866" y="9285003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 anchor="b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E7011EB2-95E9-4369-805E-DAD677E100F1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94226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C11052CC-9856-4E40-BADC-AEBF4EB34A64}" type="datetimeFigureOut">
              <a:rPr lang="hr-HR"/>
              <a:pPr>
                <a:defRPr/>
              </a:pPr>
              <a:t>8.9.2017.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896" tIns="44948" rIns="89896" bIns="44948" rtlCol="0" anchor="ctr"/>
          <a:lstStyle/>
          <a:p>
            <a:pPr lvl="0"/>
            <a:endParaRPr lang="hr-HR" noProof="0" smtClean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66601" y="4644067"/>
            <a:ext cx="5335893" cy="4398652"/>
          </a:xfrm>
          <a:prstGeom prst="rect">
            <a:avLst/>
          </a:prstGeom>
        </p:spPr>
        <p:txBody>
          <a:bodyPr vert="horz" lIns="89896" tIns="44948" rIns="89896" bIns="44948" rtlCol="0"/>
          <a:lstStyle/>
          <a:p>
            <a:pPr lvl="0"/>
            <a:r>
              <a:rPr lang="hr-HR" noProof="0" smtClean="0"/>
              <a:t>Uredite stilove teksta matrice</a:t>
            </a:r>
          </a:p>
          <a:p>
            <a:pPr lvl="1"/>
            <a:r>
              <a:rPr lang="hr-HR" noProof="0" smtClean="0"/>
              <a:t>Druga razina</a:t>
            </a:r>
          </a:p>
          <a:p>
            <a:pPr lvl="2"/>
            <a:r>
              <a:rPr lang="hr-HR" noProof="0" smtClean="0"/>
              <a:t>Treća razina</a:t>
            </a:r>
          </a:p>
          <a:p>
            <a:pPr lvl="3"/>
            <a:r>
              <a:rPr lang="hr-HR" noProof="0" smtClean="0"/>
              <a:t>Četvrta razina</a:t>
            </a:r>
          </a:p>
          <a:p>
            <a:pPr lvl="4"/>
            <a:r>
              <a:rPr lang="hr-HR" noProof="0" smtClean="0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3" y="9285003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 anchor="b"/>
          <a:lstStyle>
            <a:lvl1pPr algn="l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776866" y="9285003"/>
            <a:ext cx="2890665" cy="489261"/>
          </a:xfrm>
          <a:prstGeom prst="rect">
            <a:avLst/>
          </a:prstGeom>
        </p:spPr>
        <p:txBody>
          <a:bodyPr vert="horz" lIns="89896" tIns="44948" rIns="89896" bIns="44948" rtlCol="0" anchor="b"/>
          <a:lstStyle>
            <a:lvl1pPr algn="r">
              <a:defRPr sz="1200">
                <a:ea typeface="ＭＳ Ｐゴシック" pitchFamily="34" charset="-128"/>
              </a:defRPr>
            </a:lvl1pPr>
          </a:lstStyle>
          <a:p>
            <a:pPr>
              <a:defRPr/>
            </a:pPr>
            <a:fld id="{21269BAA-D163-432F-91A2-A7E564216E03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8813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4" descr="Background"/>
          <p:cNvPicPr>
            <a:picLocks noChangeAspect="1" noChangeArrowheads="1"/>
          </p:cNvPicPr>
          <p:nvPr/>
        </p:nvPicPr>
        <p:blipFill>
          <a:blip r:embed="rId3">
            <a:lum bright="6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t="4570" r="14610" b="12378"/>
          <a:stretch>
            <a:fillRect/>
          </a:stretch>
        </p:blipFill>
        <p:spPr bwMode="auto">
          <a:xfrm>
            <a:off x="0" y="0"/>
            <a:ext cx="8720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15"/>
          <p:cNvSpPr>
            <a:spLocks noChangeArrowheads="1"/>
          </p:cNvSpPr>
          <p:nvPr/>
        </p:nvSpPr>
        <p:spPr bwMode="auto">
          <a:xfrm>
            <a:off x="7985125" y="3738563"/>
            <a:ext cx="7938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6" name="Rectangle 142"/>
          <p:cNvSpPr>
            <a:spLocks noChangeArrowheads="1"/>
          </p:cNvSpPr>
          <p:nvPr/>
        </p:nvSpPr>
        <p:spPr bwMode="auto">
          <a:xfrm>
            <a:off x="7939088" y="3729038"/>
            <a:ext cx="11112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7" name="Rectangle 156"/>
          <p:cNvSpPr>
            <a:spLocks noChangeArrowheads="1"/>
          </p:cNvSpPr>
          <p:nvPr/>
        </p:nvSpPr>
        <p:spPr bwMode="auto">
          <a:xfrm>
            <a:off x="7780338" y="3738563"/>
            <a:ext cx="7937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8" name="Freeform 190"/>
          <p:cNvSpPr>
            <a:spLocks/>
          </p:cNvSpPr>
          <p:nvPr/>
        </p:nvSpPr>
        <p:spPr bwMode="auto">
          <a:xfrm>
            <a:off x="7886700" y="3941763"/>
            <a:ext cx="9525" cy="9525"/>
          </a:xfrm>
          <a:custGeom>
            <a:avLst/>
            <a:gdLst>
              <a:gd name="T0" fmla="*/ 0 w 19"/>
              <a:gd name="T1" fmla="*/ 2147483647 h 18"/>
              <a:gd name="T2" fmla="*/ 2147483647 w 19"/>
              <a:gd name="T3" fmla="*/ 0 h 18"/>
              <a:gd name="T4" fmla="*/ 2147483647 w 19"/>
              <a:gd name="T5" fmla="*/ 2147483647 h 18"/>
              <a:gd name="T6" fmla="*/ 0 w 19"/>
              <a:gd name="T7" fmla="*/ 2147483647 h 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" h="18">
                <a:moveTo>
                  <a:pt x="0" y="18"/>
                </a:moveTo>
                <a:lnTo>
                  <a:pt x="19" y="0"/>
                </a:lnTo>
                <a:lnTo>
                  <a:pt x="19" y="18"/>
                </a:lnTo>
                <a:lnTo>
                  <a:pt x="0" y="1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9" name="Rectangle 194"/>
          <p:cNvSpPr>
            <a:spLocks noChangeArrowheads="1"/>
          </p:cNvSpPr>
          <p:nvPr/>
        </p:nvSpPr>
        <p:spPr bwMode="auto">
          <a:xfrm>
            <a:off x="7913688" y="3911600"/>
            <a:ext cx="7937" cy="9525"/>
          </a:xfrm>
          <a:prstGeom prst="rect">
            <a:avLst/>
          </a:prstGeom>
          <a:solidFill>
            <a:srgbClr val="FFAE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graphicFrame>
        <p:nvGraphicFramePr>
          <p:cNvPr id="10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26" name="Presentation" r:id="rId4" imgW="0" imgH="0" progId="PowerPoint.Show.8">
                  <p:embed/>
                </p:oleObj>
              </mc:Choice>
              <mc:Fallback>
                <p:oleObj name="Presentation" r:id="rId4" imgW="0" imgH="0" progId="PowerPoint.Show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1796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ctr">
              <a:buFont typeface="Symbol" pitchFamily="18" charset="2"/>
              <a:buNone/>
              <a:defRPr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685800" y="2286000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32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7020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68E84-9948-4C36-B9EB-3DD751966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54808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74BD7-4544-4027-8FE0-68F1B0356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6566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54024-20CD-4809-B3C6-40465F276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4405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468DC-984B-48CD-8CA5-B95ED84C38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96586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BE2A1-A71B-4244-A71D-BC4CEDC44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58939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1002B-7B01-4EFF-96B8-02E8A91D42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1757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670AB-8823-47CF-87D3-1D69DFE96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288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3C187-D934-41D3-A6E0-016ACCF5A6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63020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DD0D6-32F0-4AB6-9F85-382454368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67372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639C-275C-4A5E-800A-C76D78ACA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4083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9" descr="Background"/>
          <p:cNvPicPr>
            <a:picLocks noChangeAspect="1" noChangeArrowheads="1"/>
          </p:cNvPicPr>
          <p:nvPr/>
        </p:nvPicPr>
        <p:blipFill>
          <a:blip r:embed="rId13">
            <a:lum bright="70000" contrast="-7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" t="4570" r="14610" b="123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12"/>
          <p:cNvSpPr>
            <a:spLocks noChangeShapeType="1"/>
          </p:cNvSpPr>
          <p:nvPr/>
        </p:nvSpPr>
        <p:spPr bwMode="auto">
          <a:xfrm>
            <a:off x="146050" y="747713"/>
            <a:ext cx="88011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hr-HR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21200" y="6348413"/>
            <a:ext cx="125413" cy="12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>
                <a:solidFill>
                  <a:srgbClr val="000000"/>
                </a:solidFill>
                <a:latin typeface="Frutiger 55 Roman"/>
                <a:ea typeface="+mn-ea"/>
              </a:defRPr>
            </a:lvl1pPr>
          </a:lstStyle>
          <a:p>
            <a:pPr>
              <a:defRPr/>
            </a:pPr>
            <a:fld id="{88F035AD-C59D-4CF1-A902-6BE07F43E5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25"/>
          <p:cNvSpPr>
            <a:spLocks noChangeArrowheads="1"/>
          </p:cNvSpPr>
          <p:nvPr/>
        </p:nvSpPr>
        <p:spPr bwMode="auto">
          <a:xfrm>
            <a:off x="-1701800" y="1408113"/>
            <a:ext cx="1393825" cy="441325"/>
          </a:xfrm>
          <a:prstGeom prst="rect">
            <a:avLst/>
          </a:prstGeom>
          <a:solidFill>
            <a:srgbClr val="B2424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2" name="Rectangle 26"/>
          <p:cNvSpPr>
            <a:spLocks noChangeArrowheads="1"/>
          </p:cNvSpPr>
          <p:nvPr/>
        </p:nvSpPr>
        <p:spPr bwMode="auto">
          <a:xfrm>
            <a:off x="-1701800" y="2778125"/>
            <a:ext cx="1393825" cy="4413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3" name="Rectangle 27"/>
          <p:cNvSpPr>
            <a:spLocks noChangeArrowheads="1"/>
          </p:cNvSpPr>
          <p:nvPr/>
        </p:nvSpPr>
        <p:spPr bwMode="auto">
          <a:xfrm>
            <a:off x="-1701800" y="3346450"/>
            <a:ext cx="1393825" cy="441325"/>
          </a:xfrm>
          <a:prstGeom prst="rect">
            <a:avLst/>
          </a:prstGeom>
          <a:solidFill>
            <a:srgbClr val="75AAF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4" name="Rectangle 28"/>
          <p:cNvSpPr>
            <a:spLocks noChangeArrowheads="1"/>
          </p:cNvSpPr>
          <p:nvPr/>
        </p:nvSpPr>
        <p:spPr bwMode="auto">
          <a:xfrm>
            <a:off x="-1701800" y="3943350"/>
            <a:ext cx="1393825" cy="441325"/>
          </a:xfrm>
          <a:prstGeom prst="rect">
            <a:avLst/>
          </a:prstGeom>
          <a:solidFill>
            <a:srgbClr val="91DA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5" name="Rectangle 31"/>
          <p:cNvSpPr>
            <a:spLocks noChangeArrowheads="1"/>
          </p:cNvSpPr>
          <p:nvPr/>
        </p:nvSpPr>
        <p:spPr bwMode="auto">
          <a:xfrm>
            <a:off x="-1701800" y="2070100"/>
            <a:ext cx="1393825" cy="441325"/>
          </a:xfrm>
          <a:prstGeom prst="rect">
            <a:avLst/>
          </a:prstGeom>
          <a:solidFill>
            <a:srgbClr val="CB71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6" name="Rectangle 32"/>
          <p:cNvSpPr>
            <a:spLocks noChangeArrowheads="1"/>
          </p:cNvSpPr>
          <p:nvPr/>
        </p:nvSpPr>
        <p:spPr bwMode="auto">
          <a:xfrm>
            <a:off x="-1701800" y="293688"/>
            <a:ext cx="1393825" cy="441325"/>
          </a:xfrm>
          <a:prstGeom prst="rect">
            <a:avLst/>
          </a:prstGeom>
          <a:solidFill>
            <a:srgbClr val="6A001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7" name="Rectangle 33"/>
          <p:cNvSpPr>
            <a:spLocks noChangeArrowheads="1"/>
          </p:cNvSpPr>
          <p:nvPr/>
        </p:nvSpPr>
        <p:spPr bwMode="auto">
          <a:xfrm>
            <a:off x="-1716088" y="814388"/>
            <a:ext cx="1409700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>
              <a:solidFill>
                <a:srgbClr val="FFFFFF"/>
              </a:solidFill>
              <a:latin typeface="Frutiger 55 Roman"/>
            </a:endParaRPr>
          </a:p>
        </p:txBody>
      </p:sp>
      <p:sp>
        <p:nvSpPr>
          <p:cNvPr id="1038" name="Rectangle 34"/>
          <p:cNvSpPr>
            <a:spLocks noChangeArrowheads="1"/>
          </p:cNvSpPr>
          <p:nvPr/>
        </p:nvSpPr>
        <p:spPr bwMode="auto">
          <a:xfrm>
            <a:off x="-1701800" y="4668838"/>
            <a:ext cx="1393825" cy="441325"/>
          </a:xfrm>
          <a:prstGeom prst="rect">
            <a:avLst/>
          </a:prstGeom>
          <a:solidFill>
            <a:srgbClr val="FBF18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1039" name="Rectangle 35"/>
          <p:cNvSpPr>
            <a:spLocks noChangeArrowheads="1"/>
          </p:cNvSpPr>
          <p:nvPr/>
        </p:nvSpPr>
        <p:spPr bwMode="auto">
          <a:xfrm>
            <a:off x="-1701800" y="5346700"/>
            <a:ext cx="1393825" cy="441325"/>
          </a:xfrm>
          <a:prstGeom prst="rect">
            <a:avLst/>
          </a:prstGeom>
          <a:solidFill>
            <a:srgbClr val="B7F8A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hr-HR" sz="2400">
              <a:solidFill>
                <a:srgbClr val="000066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55 Roman" pitchFamily="34" charset="0"/>
        </a:defRPr>
      </a:lvl9pPr>
    </p:titleStyle>
    <p:bodyStyle>
      <a:lvl1pPr marL="342900" indent="-342900" algn="l" rtl="0" eaLnBrk="0" fontAlgn="base" hangingPunct="0">
        <a:spcBef>
          <a:spcPts val="2200"/>
        </a:spcBef>
        <a:spcAft>
          <a:spcPct val="0"/>
        </a:spcAft>
        <a:buClr>
          <a:srgbClr val="3783FF"/>
        </a:buClr>
        <a:buSzPct val="123000"/>
        <a:buFont typeface="Symbol" pitchFamily="18" charset="2"/>
        <a:buChar char="¨"/>
        <a:defRPr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77000"/>
        <a:buChar char="—"/>
        <a:defRPr sz="16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ts val="400"/>
        </a:spcBef>
        <a:spcAft>
          <a:spcPct val="0"/>
        </a:spcAft>
        <a:buClr>
          <a:schemeClr val="tx1"/>
        </a:buClr>
        <a:buSzPct val="84000"/>
        <a:buChar char="–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>
          <a:xfrm>
            <a:off x="684213" y="1844824"/>
            <a:ext cx="7488187" cy="223224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hr-HR" sz="4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Novi zakon o financiranju jedinica lokalne i područne (regionalne) samouprave</a:t>
            </a:r>
            <a:endParaRPr lang="hr-HR" sz="48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Subtitle 2"/>
          <p:cNvSpPr txBox="1">
            <a:spLocks/>
          </p:cNvSpPr>
          <p:nvPr/>
        </p:nvSpPr>
        <p:spPr bwMode="auto">
          <a:xfrm>
            <a:off x="1403648" y="5661247"/>
            <a:ext cx="6120680" cy="79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buClr>
                <a:srgbClr val="3783FF"/>
              </a:buClr>
              <a:buSzPct val="123000"/>
              <a:buFont typeface="Symbol" pitchFamily="18" charset="2"/>
              <a:buNone/>
            </a:pPr>
            <a:r>
              <a:rPr lang="hr-HR" sz="2400" dirty="0" smtClean="0">
                <a:latin typeface="+mn-lt"/>
                <a:cs typeface="Arial" pitchFamily="34" charset="0"/>
              </a:rPr>
              <a:t>Nevenka Brkić, Ministarstvo </a:t>
            </a:r>
            <a:r>
              <a:rPr lang="hr-HR" sz="2400" dirty="0">
                <a:latin typeface="+mn-lt"/>
                <a:cs typeface="Arial" pitchFamily="34" charset="0"/>
              </a:rPr>
              <a:t>financija</a:t>
            </a:r>
          </a:p>
          <a:p>
            <a:pPr algn="ctr" eaLnBrk="1" hangingPunct="1">
              <a:buClr>
                <a:srgbClr val="3783FF"/>
              </a:buClr>
              <a:buSzPct val="123000"/>
              <a:buFont typeface="Symbol" pitchFamily="18" charset="2"/>
              <a:buNone/>
            </a:pPr>
            <a:r>
              <a:rPr lang="hr-HR" sz="2400" dirty="0" smtClean="0">
                <a:latin typeface="+mn-lt"/>
                <a:cs typeface="Arial" pitchFamily="34" charset="0"/>
              </a:rPr>
              <a:t>Rabac, 15. rujna 2017.</a:t>
            </a:r>
            <a:endParaRPr lang="hr-HR" sz="2400" dirty="0">
              <a:latin typeface="+mn-lt"/>
              <a:cs typeface="Arial" pitchFamily="34" charset="0"/>
            </a:endParaRPr>
          </a:p>
        </p:txBody>
      </p:sp>
      <p:pic>
        <p:nvPicPr>
          <p:cNvPr id="1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517232"/>
            <a:ext cx="1081087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8291264" cy="5040560"/>
          </a:xfrm>
        </p:spPr>
        <p:txBody>
          <a:bodyPr/>
          <a:lstStyle/>
          <a:p>
            <a:pPr lvl="0"/>
            <a:r>
              <a:rPr lang="hr-HR" sz="2200" b="1" dirty="0" smtClean="0">
                <a:solidFill>
                  <a:srgbClr val="000066"/>
                </a:solidFill>
              </a:rPr>
              <a:t>A) Utvrditi koje </a:t>
            </a:r>
            <a:r>
              <a:rPr lang="hr-HR" sz="2200" b="1" dirty="0">
                <a:solidFill>
                  <a:srgbClr val="000066"/>
                </a:solidFill>
              </a:rPr>
              <a:t>JLP(R)S imaju pravo na sredstva fiskalnog </a:t>
            </a:r>
            <a:r>
              <a:rPr lang="hr-HR" sz="2200" b="1" dirty="0" smtClean="0">
                <a:solidFill>
                  <a:srgbClr val="000066"/>
                </a:solidFill>
              </a:rPr>
              <a:t>izravnanja</a:t>
            </a:r>
            <a:endParaRPr lang="hr-HR" sz="2200" b="1" dirty="0">
              <a:solidFill>
                <a:srgbClr val="000066"/>
              </a:solidFill>
            </a:endParaRPr>
          </a:p>
          <a:p>
            <a:pPr>
              <a:spcBef>
                <a:spcPts val="1200"/>
              </a:spcBef>
              <a:buBlip>
                <a:blip r:embed="rId2"/>
              </a:buBlip>
            </a:pPr>
            <a:r>
              <a:rPr lang="hr-HR" sz="2200" dirty="0" smtClean="0"/>
              <a:t>općine</a:t>
            </a:r>
            <a:r>
              <a:rPr lang="hr-HR" sz="2200" dirty="0"/>
              <a:t>, gradovi i županije </a:t>
            </a:r>
            <a:r>
              <a:rPr lang="hr-HR" sz="2200" b="1" dirty="0"/>
              <a:t>čiji je</a:t>
            </a:r>
            <a:r>
              <a:rPr lang="hr-HR" sz="2200" dirty="0"/>
              <a:t> kapacitet ostvarenih poreznih prihoda </a:t>
            </a:r>
            <a:r>
              <a:rPr lang="hr-HR" sz="2200" b="1" dirty="0" smtClean="0"/>
              <a:t>manji </a:t>
            </a:r>
            <a:r>
              <a:rPr lang="hr-HR" sz="2200" b="1" dirty="0"/>
              <a:t>od </a:t>
            </a:r>
            <a:r>
              <a:rPr lang="hr-HR" sz="2200" dirty="0"/>
              <a:t>referentne vrijednosti kapaciteta ostvarenih poreznih </a:t>
            </a:r>
            <a:r>
              <a:rPr lang="hr-HR" sz="2200" dirty="0" smtClean="0"/>
              <a:t>prihoda</a:t>
            </a:r>
          </a:p>
          <a:p>
            <a:pPr lvl="0"/>
            <a:r>
              <a:rPr lang="hr-HR" sz="2200" b="1" dirty="0" smtClean="0">
                <a:solidFill>
                  <a:srgbClr val="000066"/>
                </a:solidFill>
              </a:rPr>
              <a:t>B) Odrediti način raspodjele sredstva </a:t>
            </a:r>
            <a:r>
              <a:rPr lang="hr-HR" sz="2200" b="1" dirty="0">
                <a:solidFill>
                  <a:srgbClr val="000066"/>
                </a:solidFill>
              </a:rPr>
              <a:t>fiskalnog </a:t>
            </a:r>
            <a:r>
              <a:rPr lang="hr-HR" sz="2200" b="1" dirty="0" smtClean="0">
                <a:solidFill>
                  <a:srgbClr val="000066"/>
                </a:solidFill>
              </a:rPr>
              <a:t>izravnanja </a:t>
            </a:r>
          </a:p>
          <a:p>
            <a:pPr>
              <a:spcBef>
                <a:spcPts val="1200"/>
              </a:spcBef>
              <a:buBlip>
                <a:blip r:embed="rId2"/>
              </a:buBlip>
            </a:pPr>
            <a:r>
              <a:rPr lang="hr-HR" sz="2200" dirty="0" smtClean="0"/>
              <a:t>Općinama, gradovima i županijama </a:t>
            </a:r>
            <a:r>
              <a:rPr lang="hr-HR" sz="2200" b="1" dirty="0" smtClean="0"/>
              <a:t>koje imaju pravo na sredstva fiskalnog izravnanja, </a:t>
            </a:r>
            <a:r>
              <a:rPr lang="hr-HR" sz="2200" dirty="0" smtClean="0"/>
              <a:t>dnevno će se raspodjeljivati </a:t>
            </a:r>
            <a:r>
              <a:rPr lang="hr-HR" sz="2200" b="1" dirty="0" smtClean="0">
                <a:solidFill>
                  <a:srgbClr val="0070C0"/>
                </a:solidFill>
              </a:rPr>
              <a:t>sredstva prikupljena iz udjela za fiskalno izravnanje </a:t>
            </a:r>
            <a:r>
              <a:rPr lang="hr-HR" sz="2200" dirty="0" smtClean="0"/>
              <a:t>(17%) =&gt; </a:t>
            </a:r>
            <a:r>
              <a:rPr lang="hr-HR" sz="2200" b="1" dirty="0" smtClean="0">
                <a:solidFill>
                  <a:srgbClr val="C00000"/>
                </a:solidFill>
              </a:rPr>
              <a:t>temeljem </a:t>
            </a:r>
            <a:r>
              <a:rPr lang="hr-HR" sz="2200" b="1" u="sng" dirty="0" smtClean="0"/>
              <a:t>udjela</a:t>
            </a:r>
            <a:r>
              <a:rPr lang="hr-HR" sz="2200" b="1" dirty="0" smtClean="0">
                <a:solidFill>
                  <a:srgbClr val="C00000"/>
                </a:solidFill>
              </a:rPr>
              <a:t> </a:t>
            </a:r>
            <a:r>
              <a:rPr lang="hr-HR" sz="2200" b="1" dirty="0" smtClean="0"/>
              <a:t>sredstava fiskalnog izravnanja u </a:t>
            </a:r>
            <a:r>
              <a:rPr lang="hr-HR" sz="2200" b="1" dirty="0" smtClean="0">
                <a:solidFill>
                  <a:schemeClr val="bg1">
                    <a:lumMod val="50000"/>
                  </a:schemeClr>
                </a:solidFill>
              </a:rPr>
              <a:t>punom iznosu </a:t>
            </a:r>
            <a:r>
              <a:rPr lang="hr-HR" sz="2200" dirty="0" smtClean="0"/>
              <a:t>za pojedinu općinu, grad i županiju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2200" b="1" dirty="0" smtClean="0"/>
              <a:t>u </a:t>
            </a:r>
            <a:r>
              <a:rPr lang="hr-HR" sz="2200" b="1" u="sng" dirty="0" smtClean="0"/>
              <a:t>ukupnim</a:t>
            </a:r>
            <a:r>
              <a:rPr lang="hr-HR" sz="2200" b="1" dirty="0" smtClean="0"/>
              <a:t> sredstvima fiskalnog izravnanja u </a:t>
            </a:r>
            <a:r>
              <a:rPr lang="hr-HR" sz="2200" b="1" dirty="0" smtClean="0">
                <a:solidFill>
                  <a:schemeClr val="bg1">
                    <a:lumMod val="50000"/>
                  </a:schemeClr>
                </a:solidFill>
              </a:rPr>
              <a:t>punom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2200" b="1" dirty="0" smtClean="0">
                <a:solidFill>
                  <a:schemeClr val="bg1">
                    <a:lumMod val="50000"/>
                  </a:schemeClr>
                </a:solidFill>
              </a:rPr>
              <a:t>iznosu</a:t>
            </a:r>
          </a:p>
          <a:p>
            <a:endParaRPr lang="hr-HR" sz="22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36904" cy="864096"/>
          </a:xfrm>
        </p:spPr>
        <p:txBody>
          <a:bodyPr/>
          <a:lstStyle/>
          <a:p>
            <a:r>
              <a:rPr lang="hr-HR" dirty="0" smtClean="0"/>
              <a:t>Način izračuna i raspodjele sredstava </a:t>
            </a:r>
            <a:r>
              <a:rPr lang="hr-HR" dirty="0"/>
              <a:t>fiskalnog izravnanja</a:t>
            </a:r>
          </a:p>
        </p:txBody>
      </p:sp>
    </p:spTree>
    <p:extLst>
      <p:ext uri="{BB962C8B-B14F-4D97-AF65-F5344CB8AC3E}">
        <p14:creationId xmlns:p14="http://schemas.microsoft.com/office/powerpoint/2010/main" val="12555636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556792"/>
            <a:ext cx="8280920" cy="482453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hr-HR" sz="2200" b="1" u="sng" dirty="0" smtClean="0"/>
              <a:t>Udio</a:t>
            </a:r>
            <a:r>
              <a:rPr lang="hr-HR" sz="2200" b="1" dirty="0" smtClean="0"/>
              <a:t> sredstava fiskalnog izravnanja u </a:t>
            </a:r>
            <a:r>
              <a:rPr lang="hr-HR" sz="2200" b="1" dirty="0" smtClean="0">
                <a:solidFill>
                  <a:schemeClr val="bg1">
                    <a:lumMod val="50000"/>
                  </a:schemeClr>
                </a:solidFill>
              </a:rPr>
              <a:t>punom iznosu </a:t>
            </a:r>
            <a:r>
              <a:rPr lang="hr-HR" sz="2200" dirty="0"/>
              <a:t>za pojedinu općinu, grad i županiju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2200" b="1" dirty="0" smtClean="0"/>
              <a:t>u </a:t>
            </a:r>
            <a:r>
              <a:rPr lang="hr-HR" sz="2200" b="1" u="sng" dirty="0" smtClean="0"/>
              <a:t>ukupnim</a:t>
            </a:r>
            <a:r>
              <a:rPr lang="hr-HR" sz="2200" b="1" dirty="0" smtClean="0"/>
              <a:t> sredstvima fiskalnog izravnanja u </a:t>
            </a:r>
            <a:r>
              <a:rPr lang="hr-HR" sz="2200" b="1" dirty="0" smtClean="0">
                <a:solidFill>
                  <a:schemeClr val="bg1">
                    <a:lumMod val="50000"/>
                  </a:schemeClr>
                </a:solidFill>
              </a:rPr>
              <a:t>punom iznosu </a:t>
            </a:r>
            <a:r>
              <a:rPr lang="hr-HR" sz="2200" b="1" dirty="0" smtClean="0">
                <a:solidFill>
                  <a:srgbClr val="0070C0"/>
                </a:solidFill>
              </a:rPr>
              <a:t>utvrđivat će se za svaku proračunsku godinu</a:t>
            </a:r>
          </a:p>
          <a:p>
            <a:pPr>
              <a:spcBef>
                <a:spcPts val="2400"/>
              </a:spcBef>
              <a:buBlip>
                <a:blip r:embed="rId2"/>
              </a:buBlip>
            </a:pPr>
            <a:r>
              <a:rPr lang="hr-HR" sz="2200" b="1" u="sng" dirty="0"/>
              <a:t>Visina sredstava fiskalnog izravnanja </a:t>
            </a:r>
            <a:r>
              <a:rPr lang="hr-HR" sz="2200" dirty="0"/>
              <a:t>koja </a:t>
            </a:r>
            <a:r>
              <a:rPr lang="hr-HR" sz="2200" dirty="0" smtClean="0"/>
              <a:t>će se </a:t>
            </a:r>
            <a:r>
              <a:rPr lang="hr-HR" sz="2200" b="1" dirty="0" smtClean="0"/>
              <a:t>doznačiti </a:t>
            </a:r>
            <a:r>
              <a:rPr lang="hr-HR" sz="2200" dirty="0" smtClean="0"/>
              <a:t>općini, </a:t>
            </a:r>
            <a:r>
              <a:rPr lang="hr-HR" sz="2200" dirty="0"/>
              <a:t>gradu i </a:t>
            </a:r>
            <a:r>
              <a:rPr lang="hr-HR" sz="2200" dirty="0" smtClean="0"/>
              <a:t>županiji u proračunskoj godini </a:t>
            </a:r>
            <a:r>
              <a:rPr lang="hr-HR" sz="2200" b="1" u="sng" dirty="0" smtClean="0"/>
              <a:t>ovisi </a:t>
            </a:r>
            <a:r>
              <a:rPr lang="hr-HR" sz="2200" b="1" u="sng" dirty="0"/>
              <a:t>o</a:t>
            </a:r>
            <a:r>
              <a:rPr lang="hr-HR" sz="2200" b="1" dirty="0" smtClean="0"/>
              <a:t>:</a:t>
            </a:r>
          </a:p>
          <a:p>
            <a:pPr marL="457200" lvl="1" indent="0">
              <a:spcBef>
                <a:spcPts val="0"/>
              </a:spcBef>
              <a:buSzPct val="123000"/>
              <a:buNone/>
            </a:pPr>
            <a:r>
              <a:rPr lang="hr-HR" sz="2200" dirty="0" smtClean="0"/>
              <a:t>- </a:t>
            </a:r>
            <a:r>
              <a:rPr lang="hr-HR" sz="2200" b="1" dirty="0" smtClean="0"/>
              <a:t>udjelu</a:t>
            </a:r>
            <a:r>
              <a:rPr lang="hr-HR" sz="2200" dirty="0" smtClean="0"/>
              <a:t> općine, grada i županije </a:t>
            </a:r>
            <a:r>
              <a:rPr lang="hr-HR" sz="2200" b="1" dirty="0"/>
              <a:t>u </a:t>
            </a:r>
            <a:r>
              <a:rPr lang="hr-HR" sz="2200" b="1" dirty="0" smtClean="0"/>
              <a:t>ukupnim sredstvima </a:t>
            </a:r>
            <a:r>
              <a:rPr lang="hr-HR" sz="2200" b="1" dirty="0"/>
              <a:t>fiskalnog izravnanja u punom </a:t>
            </a:r>
            <a:r>
              <a:rPr lang="hr-HR" sz="2200" b="1" dirty="0" smtClean="0"/>
              <a:t>iznosu</a:t>
            </a:r>
            <a:r>
              <a:rPr lang="hr-HR" sz="2200" dirty="0" smtClean="0"/>
              <a:t> i </a:t>
            </a:r>
            <a:endParaRPr lang="hr-HR" sz="2200" dirty="0"/>
          </a:p>
          <a:p>
            <a:pPr marL="457200" lvl="1" indent="0">
              <a:spcBef>
                <a:spcPts val="0"/>
              </a:spcBef>
              <a:buSzPct val="123000"/>
              <a:buNone/>
            </a:pPr>
            <a:r>
              <a:rPr lang="hr-HR" sz="2200" dirty="0" smtClean="0"/>
              <a:t>- </a:t>
            </a:r>
            <a:r>
              <a:rPr lang="hr-HR" sz="2200" b="1" dirty="0" smtClean="0"/>
              <a:t>ukupno </a:t>
            </a:r>
            <a:r>
              <a:rPr lang="hr-HR" sz="2200" b="1" dirty="0"/>
              <a:t>raspoloživim sredstvima prikupljenima iz udjela za fiskalno izravnanje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(17% - za 2018. godinu procijenjena su na 1.952.201.782,00 kuna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ili 88,4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% ukupnih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sredstva fiskalnog izravnanja u punom iznosu)</a:t>
            </a:r>
          </a:p>
          <a:p>
            <a:pPr marL="0" indent="0">
              <a:buNone/>
            </a:pPr>
            <a:endParaRPr lang="hr-HR" sz="22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hr-HR" sz="2200" b="1" dirty="0" smtClean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Naslov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36904" cy="792088"/>
          </a:xfrm>
        </p:spPr>
        <p:txBody>
          <a:bodyPr/>
          <a:lstStyle/>
          <a:p>
            <a:r>
              <a:rPr lang="hr-HR" dirty="0" smtClean="0"/>
              <a:t>Način izračuna i raspodjele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ukupno </a:t>
            </a:r>
            <a:r>
              <a:rPr lang="hr-HR" dirty="0" smtClean="0">
                <a:solidFill>
                  <a:schemeClr val="bg1">
                    <a:lumMod val="50000"/>
                  </a:schemeClr>
                </a:solidFill>
              </a:rPr>
              <a:t>raspoloživih </a:t>
            </a:r>
            <a:r>
              <a:rPr lang="hr-HR" dirty="0"/>
              <a:t>sredstava fiskalnog izravnanja</a:t>
            </a:r>
          </a:p>
        </p:txBody>
      </p:sp>
    </p:spTree>
    <p:extLst>
      <p:ext uri="{BB962C8B-B14F-4D97-AF65-F5344CB8AC3E}">
        <p14:creationId xmlns:p14="http://schemas.microsoft.com/office/powerpoint/2010/main" val="354713128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6944" cy="504056"/>
          </a:xfrm>
        </p:spPr>
        <p:txBody>
          <a:bodyPr/>
          <a:lstStyle/>
          <a:p>
            <a:r>
              <a:rPr lang="pl-PL" dirty="0"/>
              <a:t>I</a:t>
            </a:r>
            <a:r>
              <a:rPr lang="pl-PL" dirty="0" smtClean="0"/>
              <a:t>zmjene </a:t>
            </a:r>
            <a:r>
              <a:rPr lang="pl-PL" dirty="0"/>
              <a:t>koje donosi </a:t>
            </a:r>
            <a:r>
              <a:rPr lang="pl-PL" dirty="0" smtClean="0"/>
              <a:t>novi </a:t>
            </a:r>
            <a:r>
              <a:rPr lang="pl-PL" dirty="0"/>
              <a:t>zakon o financiranju JLP(R)S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196752"/>
            <a:ext cx="8280920" cy="518457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hr-HR" sz="2200" b="1" dirty="0" smtClean="0"/>
              <a:t>Uvodi se jedinstvena stopa </a:t>
            </a:r>
            <a:r>
              <a:rPr lang="hr-HR" sz="2200" dirty="0" smtClean="0"/>
              <a:t>raspodjele poreza na dohodak</a:t>
            </a:r>
          </a:p>
          <a:p>
            <a:pPr>
              <a:spcBef>
                <a:spcPts val="1200"/>
              </a:spcBef>
            </a:pPr>
            <a:r>
              <a:rPr lang="hr-HR" sz="2200" b="1" dirty="0" smtClean="0"/>
              <a:t>Prihod od poreza na dohodak po osnovi kamata na štednju </a:t>
            </a:r>
            <a:r>
              <a:rPr lang="hr-HR" sz="2200" b="1" dirty="0" smtClean="0">
                <a:solidFill>
                  <a:srgbClr val="0070C0"/>
                </a:solidFill>
              </a:rPr>
              <a:t>prihod je JLP(R)S, </a:t>
            </a:r>
            <a:r>
              <a:rPr lang="hr-HR" sz="2200" dirty="0" smtClean="0"/>
              <a:t>a ne državnog proračuna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(u 2016. godini iznosio je 368.828.370,00 kuna)</a:t>
            </a:r>
          </a:p>
          <a:p>
            <a:pPr>
              <a:spcBef>
                <a:spcPts val="1200"/>
              </a:spcBef>
            </a:pPr>
            <a:r>
              <a:rPr lang="hr-HR" sz="2200" dirty="0" smtClean="0"/>
              <a:t>Udio </a:t>
            </a:r>
            <a:r>
              <a:rPr lang="hr-HR" sz="2200" dirty="0"/>
              <a:t>za decentralizirane funkcije </a:t>
            </a:r>
            <a:r>
              <a:rPr lang="hr-HR" sz="2200" b="1" dirty="0" smtClean="0"/>
              <a:t>ostaje isti i iznosi 6%, </a:t>
            </a:r>
            <a:r>
              <a:rPr lang="hr-HR" sz="2200" dirty="0" smtClean="0"/>
              <a:t>ali </a:t>
            </a:r>
            <a:r>
              <a:rPr lang="hr-HR" sz="2200" b="1" dirty="0" smtClean="0">
                <a:solidFill>
                  <a:srgbClr val="0070C0"/>
                </a:solidFill>
              </a:rPr>
              <a:t>novost je </a:t>
            </a:r>
            <a:r>
              <a:rPr lang="hr-HR" sz="2200" dirty="0" smtClean="0"/>
              <a:t>da u slučajevima kada JLP(R)S </a:t>
            </a:r>
            <a:r>
              <a:rPr lang="hr-HR" sz="2200" b="1" dirty="0"/>
              <a:t>nisu </a:t>
            </a:r>
            <a:r>
              <a:rPr lang="hr-HR" sz="2200" b="1" dirty="0" smtClean="0"/>
              <a:t>preuzele </a:t>
            </a:r>
            <a:r>
              <a:rPr lang="hr-HR" sz="2200" dirty="0" smtClean="0"/>
              <a:t>neku od decentraliziranih funkcija, </a:t>
            </a:r>
            <a:r>
              <a:rPr lang="hr-HR" sz="2200" dirty="0"/>
              <a:t>a </a:t>
            </a:r>
            <a:r>
              <a:rPr lang="hr-HR" sz="2200" dirty="0" smtClean="0"/>
              <a:t>za to imaju </a:t>
            </a:r>
            <a:r>
              <a:rPr lang="hr-HR" sz="2200" dirty="0"/>
              <a:t>zakonsku mogućnost, </a:t>
            </a:r>
            <a:r>
              <a:rPr lang="hr-HR" sz="2200" b="1" dirty="0" smtClean="0"/>
              <a:t>udio </a:t>
            </a:r>
            <a:r>
              <a:rPr lang="hr-HR" sz="2200" b="1" dirty="0"/>
              <a:t>za </a:t>
            </a:r>
            <a:r>
              <a:rPr lang="hr-HR" sz="2200" b="1" dirty="0" smtClean="0"/>
              <a:t>tu decentraliziranu funkciju raspodjeljuje </a:t>
            </a:r>
            <a:r>
              <a:rPr lang="hr-HR" sz="2200" b="1" dirty="0"/>
              <a:t>se u jednakim dijelovima na ostale preuzete decentralizirane funkcije</a:t>
            </a:r>
            <a:r>
              <a:rPr lang="hr-HR" sz="2200" dirty="0"/>
              <a:t> na području </a:t>
            </a:r>
            <a:r>
              <a:rPr lang="hr-HR" sz="2200" dirty="0" smtClean="0"/>
              <a:t>JLS, </a:t>
            </a:r>
            <a:r>
              <a:rPr lang="hr-HR" sz="2200" dirty="0"/>
              <a:t>odnosno </a:t>
            </a:r>
            <a:r>
              <a:rPr lang="hr-HR" sz="2200" dirty="0" smtClean="0"/>
              <a:t>JP(R)S </a:t>
            </a:r>
          </a:p>
          <a:p>
            <a:pPr>
              <a:spcBef>
                <a:spcPts val="1200"/>
              </a:spcBef>
            </a:pPr>
            <a:r>
              <a:rPr lang="hr-HR" sz="2200" b="1" dirty="0"/>
              <a:t>U</a:t>
            </a:r>
            <a:r>
              <a:rPr lang="hr-HR" sz="2200" b="1" dirty="0" smtClean="0"/>
              <a:t>kida </a:t>
            </a:r>
            <a:r>
              <a:rPr lang="hr-HR" sz="2200" b="1" dirty="0"/>
              <a:t>se </a:t>
            </a:r>
            <a:r>
              <a:rPr lang="hr-HR" sz="2200" dirty="0"/>
              <a:t>udio pozicije za pomoći izravnanja za decentralizirane funkcije </a:t>
            </a:r>
            <a:r>
              <a:rPr lang="hr-HR" sz="2200" dirty="0" smtClean="0"/>
              <a:t>u </a:t>
            </a:r>
            <a:r>
              <a:rPr lang="hr-HR" sz="2200" dirty="0"/>
              <a:t>porezu na dohodak (16%) </a:t>
            </a:r>
            <a:r>
              <a:rPr lang="hr-HR" sz="2200" dirty="0" smtClean="0"/>
              <a:t>– </a:t>
            </a:r>
            <a:r>
              <a:rPr lang="hr-HR" sz="2200" b="1" dirty="0"/>
              <a:t>financiranje preuzima država</a:t>
            </a:r>
          </a:p>
          <a:p>
            <a:pPr marL="0" indent="0">
              <a:spcBef>
                <a:spcPts val="1200"/>
              </a:spcBef>
              <a:buNone/>
            </a:pPr>
            <a:endParaRPr lang="hr-HR" sz="2200" dirty="0"/>
          </a:p>
          <a:p>
            <a:endParaRPr lang="hr-HR" sz="2400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2165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6944" cy="504056"/>
          </a:xfrm>
        </p:spPr>
        <p:txBody>
          <a:bodyPr/>
          <a:lstStyle/>
          <a:p>
            <a:r>
              <a:rPr lang="pl-PL" dirty="0"/>
              <a:t>I</a:t>
            </a:r>
            <a:r>
              <a:rPr lang="pl-PL" dirty="0" smtClean="0"/>
              <a:t>zmjene </a:t>
            </a:r>
            <a:r>
              <a:rPr lang="pl-PL" dirty="0"/>
              <a:t>koje donosi </a:t>
            </a:r>
            <a:r>
              <a:rPr lang="pl-PL" dirty="0" smtClean="0"/>
              <a:t>novi </a:t>
            </a:r>
            <a:r>
              <a:rPr lang="pl-PL" dirty="0"/>
              <a:t>zakon o financiranju JLP(R)S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9552" y="1484784"/>
            <a:ext cx="8064896" cy="475252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hr-HR" sz="2200" b="1" dirty="0" smtClean="0"/>
              <a:t>Ukida se: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hr-HR" sz="2200" dirty="0" smtClean="0"/>
              <a:t>udio </a:t>
            </a:r>
            <a:r>
              <a:rPr lang="hr-HR" sz="2200" dirty="0"/>
              <a:t>pozicije za pomoći </a:t>
            </a:r>
            <a:r>
              <a:rPr lang="hr-HR" sz="2200" b="1" dirty="0"/>
              <a:t>za financiranje kapitalnog projekta od interesa za razvoj </a:t>
            </a:r>
            <a:r>
              <a:rPr lang="hr-HR" sz="2200" dirty="0"/>
              <a:t>općine, odnosno grada </a:t>
            </a:r>
            <a:r>
              <a:rPr lang="hr-HR" sz="2200" b="1" dirty="0"/>
              <a:t>na brdsko-planinskom području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(10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- u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2016. godini ostvareno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25.838.822,00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kuna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hr-HR" sz="2200" dirty="0" smtClean="0"/>
              <a:t> </a:t>
            </a:r>
            <a:r>
              <a:rPr lang="hr-HR" sz="2200" dirty="0"/>
              <a:t>i </a:t>
            </a:r>
            <a:r>
              <a:rPr lang="hr-HR" sz="2200" b="1" dirty="0"/>
              <a:t>na području otoka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(16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%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 - u 2016. godini ostvareno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42.681.531,00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kuna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hr-HR" sz="2200" dirty="0" smtClean="0"/>
              <a:t> </a:t>
            </a:r>
            <a:endParaRPr lang="hr-HR" sz="2200" b="1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hr-HR" sz="2200" dirty="0"/>
              <a:t>u</a:t>
            </a:r>
            <a:r>
              <a:rPr lang="hr-HR" sz="2200" dirty="0" smtClean="0"/>
              <a:t>dio </a:t>
            </a:r>
            <a:r>
              <a:rPr lang="hr-HR" sz="2200" dirty="0"/>
              <a:t>pozicije za </a:t>
            </a:r>
            <a:r>
              <a:rPr lang="hr-HR" sz="2200" b="1" dirty="0"/>
              <a:t>pomoći za projekte sufinancirane iz sredstava EU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(1,5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% - u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2016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. godini ostvareno 153.136.101,00 kuna) </a:t>
            </a:r>
          </a:p>
          <a:p>
            <a:pPr lvl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hr-HR" sz="2200" b="1" dirty="0" smtClean="0"/>
              <a:t>sredstva </a:t>
            </a:r>
            <a:r>
              <a:rPr lang="hr-HR" sz="2200" b="1" dirty="0"/>
              <a:t>za navedene namjene osiguravaju se u državnom proračunu</a:t>
            </a:r>
            <a:endParaRPr lang="hr-HR" sz="2200" dirty="0"/>
          </a:p>
          <a:p>
            <a:endParaRPr lang="hr-HR" sz="2400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18008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96944" cy="576064"/>
          </a:xfrm>
        </p:spPr>
        <p:txBody>
          <a:bodyPr/>
          <a:lstStyle/>
          <a:p>
            <a:r>
              <a:rPr lang="pl-PL" dirty="0"/>
              <a:t>I</a:t>
            </a:r>
            <a:r>
              <a:rPr lang="pl-PL" dirty="0" smtClean="0"/>
              <a:t>zmjene </a:t>
            </a:r>
            <a:r>
              <a:rPr lang="pl-PL" dirty="0"/>
              <a:t>koje donosi </a:t>
            </a:r>
            <a:r>
              <a:rPr lang="pl-PL" dirty="0" smtClean="0"/>
              <a:t>n</a:t>
            </a:r>
            <a:r>
              <a:rPr lang="pt-BR" dirty="0" smtClean="0"/>
              <a:t>ovi </a:t>
            </a:r>
            <a:r>
              <a:rPr lang="pt-BR" dirty="0"/>
              <a:t>zakon o financiranju JLP(R)S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124744"/>
            <a:ext cx="8136904" cy="5400600"/>
          </a:xfrm>
        </p:spPr>
        <p:txBody>
          <a:bodyPr/>
          <a:lstStyle/>
          <a:p>
            <a:r>
              <a:rPr lang="vi-VN" sz="2200" b="1" dirty="0"/>
              <a:t>Ukidaju se kriteriji za dodjelu </a:t>
            </a:r>
            <a:r>
              <a:rPr lang="vi-VN" sz="2200" b="1" dirty="0" smtClean="0"/>
              <a:t>pomoći</a:t>
            </a:r>
            <a:r>
              <a:rPr lang="hr-HR" sz="2200" b="1" dirty="0" smtClean="0"/>
              <a:t>,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propisani</a:t>
            </a:r>
            <a:r>
              <a:rPr lang="vi-VN" sz="2200" dirty="0" smtClean="0">
                <a:solidFill>
                  <a:schemeClr val="bg1">
                    <a:lumMod val="50000"/>
                  </a:schemeClr>
                </a:solidFill>
              </a:rPr>
              <a:t> Zakon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om</a:t>
            </a:r>
            <a:r>
              <a:rPr lang="vi-VN" sz="2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200" dirty="0">
                <a:solidFill>
                  <a:schemeClr val="bg1">
                    <a:lumMod val="50000"/>
                  </a:schemeClr>
                </a:solidFill>
              </a:rPr>
              <a:t>o izvršavanju državnog proračuna Republike </a:t>
            </a:r>
            <a:r>
              <a:rPr lang="vi-VN" sz="2200" dirty="0" smtClean="0">
                <a:solidFill>
                  <a:schemeClr val="bg1">
                    <a:lumMod val="50000"/>
                  </a:schemeClr>
                </a:solidFill>
              </a:rPr>
              <a:t>Hrvatske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hr-HR" sz="2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2200" b="1" dirty="0" smtClean="0"/>
              <a:t>s osnove:</a:t>
            </a:r>
          </a:p>
          <a:p>
            <a:pPr marL="360000" indent="0">
              <a:spcBef>
                <a:spcPts val="0"/>
              </a:spcBef>
              <a:buNone/>
            </a:pPr>
            <a:r>
              <a:rPr lang="hr-HR" sz="2000" dirty="0" smtClean="0"/>
              <a:t>- izvršenog povrata </a:t>
            </a:r>
            <a:r>
              <a:rPr lang="vi-VN" sz="2000" b="1" dirty="0" smtClean="0"/>
              <a:t>poreza </a:t>
            </a:r>
            <a:r>
              <a:rPr lang="vi-VN" sz="2000" b="1" dirty="0"/>
              <a:t>na dohodak </a:t>
            </a:r>
            <a:r>
              <a:rPr lang="hr-HR" sz="2000" dirty="0" smtClean="0"/>
              <a:t>građanima</a:t>
            </a:r>
            <a:endParaRPr lang="vi-VN" sz="2000" dirty="0"/>
          </a:p>
          <a:p>
            <a:pPr marL="360000" indent="0">
              <a:spcBef>
                <a:spcPts val="0"/>
              </a:spcBef>
              <a:buNone/>
            </a:pPr>
            <a:r>
              <a:rPr lang="hr-HR" sz="2000" dirty="0" smtClean="0"/>
              <a:t>- </a:t>
            </a:r>
            <a:r>
              <a:rPr lang="vi-VN" sz="2000" dirty="0" smtClean="0"/>
              <a:t>prihoda </a:t>
            </a:r>
            <a:r>
              <a:rPr lang="vi-VN" sz="2000" dirty="0"/>
              <a:t>od </a:t>
            </a:r>
            <a:r>
              <a:rPr lang="vi-VN" sz="2000" b="1" dirty="0"/>
              <a:t>poreza na dobit </a:t>
            </a:r>
            <a:r>
              <a:rPr lang="vi-VN" sz="2000" dirty="0"/>
              <a:t>sa svoga područja </a:t>
            </a:r>
          </a:p>
          <a:p>
            <a:pPr marL="360000" indent="0">
              <a:spcBef>
                <a:spcPts val="0"/>
              </a:spcBef>
              <a:buNone/>
            </a:pPr>
            <a:r>
              <a:rPr lang="hr-HR" sz="2000" dirty="0" smtClean="0"/>
              <a:t>- </a:t>
            </a:r>
            <a:r>
              <a:rPr lang="vi-VN" sz="2000" b="1" dirty="0" smtClean="0"/>
              <a:t>izravne </a:t>
            </a:r>
            <a:r>
              <a:rPr lang="vi-VN" sz="2000" b="1" dirty="0"/>
              <a:t>pomoći </a:t>
            </a:r>
            <a:r>
              <a:rPr lang="vi-VN" sz="2000" dirty="0"/>
              <a:t>iz državnog proračuna </a:t>
            </a:r>
            <a:r>
              <a:rPr lang="vi-VN" sz="2000" dirty="0">
                <a:solidFill>
                  <a:schemeClr val="bg1">
                    <a:lumMod val="50000"/>
                  </a:schemeClr>
                </a:solidFill>
              </a:rPr>
              <a:t>(samo onim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jedinicama </a:t>
            </a:r>
            <a:r>
              <a:rPr lang="vi-VN" sz="2000" dirty="0">
                <a:solidFill>
                  <a:schemeClr val="bg1">
                    <a:lumMod val="50000"/>
                  </a:schemeClr>
                </a:solidFill>
              </a:rPr>
              <a:t>koje su u 2014. godini bile korisnice pomoći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iz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državnog </a:t>
            </a:r>
            <a:r>
              <a:rPr lang="vi-VN" sz="2000" dirty="0">
                <a:solidFill>
                  <a:schemeClr val="bg1">
                    <a:lumMod val="50000"/>
                  </a:schemeClr>
                </a:solidFill>
              </a:rPr>
              <a:t>proračuna)</a:t>
            </a:r>
          </a:p>
          <a:p>
            <a:pPr marL="360000" indent="0">
              <a:spcBef>
                <a:spcPts val="0"/>
              </a:spcBef>
              <a:buNone/>
            </a:pPr>
            <a:r>
              <a:rPr lang="hr-HR" sz="2000" dirty="0" smtClean="0"/>
              <a:t>- </a:t>
            </a:r>
            <a:r>
              <a:rPr lang="vi-VN" sz="2000" b="1" dirty="0" smtClean="0"/>
              <a:t>dodatne </a:t>
            </a:r>
            <a:r>
              <a:rPr lang="vi-VN" sz="2000" b="1" dirty="0"/>
              <a:t>pomoći </a:t>
            </a:r>
            <a:r>
              <a:rPr lang="hr-HR" sz="2000" dirty="0" smtClean="0"/>
              <a:t>temeljem indeksa razvijenosti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[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za svih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264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JLS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i 1</a:t>
            </a:r>
            <a:r>
              <a:rPr lang="hr-HR" sz="2000" dirty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JP(R)S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koje imaju </a:t>
            </a:r>
            <a:r>
              <a:rPr lang="vi-VN" sz="2000" dirty="0">
                <a:solidFill>
                  <a:schemeClr val="bg1">
                    <a:lumMod val="50000"/>
                  </a:schemeClr>
                </a:solidFill>
              </a:rPr>
              <a:t>status potpomognutog 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područja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r>
              <a:rPr lang="vi-VN" sz="2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vi-VN" sz="2000" dirty="0">
              <a:solidFill>
                <a:schemeClr val="bg1">
                  <a:lumMod val="50000"/>
                </a:schemeClr>
              </a:solidFill>
            </a:endParaRPr>
          </a:p>
          <a:p>
            <a:pPr marL="360000" indent="0">
              <a:spcBef>
                <a:spcPts val="0"/>
              </a:spcBef>
              <a:buNone/>
            </a:pPr>
            <a:r>
              <a:rPr lang="hr-HR" sz="2000" dirty="0" smtClean="0"/>
              <a:t>- </a:t>
            </a:r>
            <a:r>
              <a:rPr lang="vi-VN" sz="2000" b="1" dirty="0" smtClean="0"/>
              <a:t>pomoći</a:t>
            </a:r>
            <a:r>
              <a:rPr lang="vi-VN" sz="2000" dirty="0" smtClean="0"/>
              <a:t> </a:t>
            </a:r>
            <a:r>
              <a:rPr lang="vi-VN" sz="2000" dirty="0"/>
              <a:t>u prijelaznom razdoblju </a:t>
            </a:r>
            <a:r>
              <a:rPr lang="vi-VN" sz="2000" b="1" dirty="0" smtClean="0"/>
              <a:t>samo za </a:t>
            </a:r>
            <a:r>
              <a:rPr lang="vi-VN" sz="2000" b="1" dirty="0"/>
              <a:t>one </a:t>
            </a:r>
            <a:r>
              <a:rPr lang="hr-HR" sz="2000" b="1" dirty="0" smtClean="0"/>
              <a:t>JLS</a:t>
            </a:r>
            <a:r>
              <a:rPr lang="vi-VN" sz="2000" dirty="0" smtClean="0"/>
              <a:t> </a:t>
            </a:r>
            <a:r>
              <a:rPr lang="vi-VN" sz="2000" b="1" dirty="0"/>
              <a:t>koje </a:t>
            </a:r>
            <a:r>
              <a:rPr lang="hr-HR" sz="2000" b="1" dirty="0" smtClean="0"/>
              <a:t>nisu stekle </a:t>
            </a:r>
            <a:r>
              <a:rPr lang="vi-VN" sz="2000" b="1" dirty="0" smtClean="0"/>
              <a:t>status </a:t>
            </a:r>
            <a:r>
              <a:rPr lang="vi-VN" sz="2000" b="1" dirty="0"/>
              <a:t>potpomognutog </a:t>
            </a:r>
            <a:r>
              <a:rPr lang="vi-VN" sz="2000" b="1" dirty="0" smtClean="0"/>
              <a:t>područja</a:t>
            </a:r>
            <a:r>
              <a:rPr lang="hr-HR" sz="2000" b="1" dirty="0" smtClean="0"/>
              <a:t>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(po osnovi prihoda od poreza na dobit ostvaren 2013. godine na području jedinice, izravne pomoći iz razdjela MF iz 2013. godine te uvećanog udjela u porezu na dohodak – 28 jedinica PPDS i BPP)</a:t>
            </a:r>
            <a:endParaRPr lang="vi-VN" sz="2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vi-VN" sz="2200" b="1" dirty="0" smtClean="0"/>
              <a:t>Uvodi </a:t>
            </a:r>
            <a:r>
              <a:rPr lang="vi-VN" sz="2200" b="1" dirty="0"/>
              <a:t>se udio za fiskalno izravnanje u porezu na dohodak </a:t>
            </a:r>
            <a:r>
              <a:rPr lang="hr-HR" sz="2200" b="1" dirty="0" smtClean="0"/>
              <a:t>(17%)</a:t>
            </a:r>
            <a:endParaRPr lang="vi-VN" sz="2200" b="1" dirty="0"/>
          </a:p>
          <a:p>
            <a:pPr>
              <a:spcBef>
                <a:spcPts val="1200"/>
              </a:spcBef>
            </a:pPr>
            <a:endParaRPr lang="hr-HR" sz="2200" dirty="0"/>
          </a:p>
          <a:p>
            <a:endParaRPr lang="hr-HR" sz="2400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5914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pl-PL" dirty="0"/>
              <a:t>Provedba jedinstvene raspodjele </a:t>
            </a:r>
            <a:r>
              <a:rPr lang="pl-PL" dirty="0" smtClean="0"/>
              <a:t>poreza </a:t>
            </a:r>
            <a:r>
              <a:rPr lang="pl-PL" dirty="0"/>
              <a:t>na dohodak 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980728"/>
            <a:ext cx="8208912" cy="56886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hr-HR" sz="2200" b="1" dirty="0" smtClean="0"/>
              <a:t>Raspored sredstva </a:t>
            </a:r>
            <a:r>
              <a:rPr lang="hr-HR" sz="2200" dirty="0" smtClean="0"/>
              <a:t>prikupljenih iz udjela za fiskalno izravnanje (17%) </a:t>
            </a:r>
            <a:r>
              <a:rPr lang="hr-HR" sz="2200" b="1" dirty="0" smtClean="0"/>
              <a:t>provodit će FINA izravno</a:t>
            </a:r>
          </a:p>
          <a:p>
            <a:pPr>
              <a:spcBef>
                <a:spcPts val="600"/>
              </a:spcBef>
            </a:pPr>
            <a:r>
              <a:rPr lang="hr-HR" sz="2200" dirty="0" smtClean="0"/>
              <a:t>Sredstva fiskalnog izravnanja </a:t>
            </a:r>
            <a:r>
              <a:rPr lang="hr-HR" sz="2200" b="1" dirty="0" smtClean="0"/>
              <a:t>evidentiraju se </a:t>
            </a:r>
            <a:r>
              <a:rPr lang="hr-HR" sz="2200" dirty="0" smtClean="0"/>
              <a:t>kao </a:t>
            </a:r>
            <a:r>
              <a:rPr lang="hr-HR" sz="2200" b="1" dirty="0" smtClean="0"/>
              <a:t>prihod od poreza na dohodak, </a:t>
            </a:r>
            <a:r>
              <a:rPr lang="hr-HR" sz="2200" dirty="0" smtClean="0"/>
              <a:t>a ne kao pomoć iz državnog proračuna </a:t>
            </a:r>
          </a:p>
          <a:p>
            <a:pPr>
              <a:spcBef>
                <a:spcPts val="600"/>
              </a:spcBef>
            </a:pPr>
            <a:r>
              <a:rPr lang="hr-HR" sz="2200" dirty="0" smtClean="0"/>
              <a:t>U </a:t>
            </a:r>
            <a:r>
              <a:rPr lang="hr-HR" sz="2200" dirty="0"/>
              <a:t>slučajevima kada JLP(R)S </a:t>
            </a:r>
            <a:r>
              <a:rPr lang="hr-HR" sz="2200" b="1" dirty="0"/>
              <a:t>nisu preuzele neku od decentraliziranih funkcija, </a:t>
            </a:r>
            <a:r>
              <a:rPr lang="hr-HR" sz="2200" dirty="0"/>
              <a:t>a za to imaju zakonsku mogućnost, </a:t>
            </a:r>
            <a:r>
              <a:rPr lang="hr-HR" sz="2200" b="1" dirty="0" smtClean="0"/>
              <a:t>udio namijenjen za tu </a:t>
            </a:r>
            <a:r>
              <a:rPr lang="hr-HR" sz="2200" b="1" dirty="0"/>
              <a:t>decentralizirane </a:t>
            </a:r>
            <a:r>
              <a:rPr lang="hr-HR" sz="2200" b="1" dirty="0" smtClean="0"/>
              <a:t>funkciju FINA će izravno rasporediti </a:t>
            </a:r>
            <a:r>
              <a:rPr lang="pl-PL" sz="2200" dirty="0" smtClean="0"/>
              <a:t>na </a:t>
            </a:r>
            <a:r>
              <a:rPr lang="pl-PL" sz="2200" dirty="0"/>
              <a:t>ostale </a:t>
            </a:r>
            <a:r>
              <a:rPr lang="pl-PL" sz="2200" dirty="0" smtClean="0"/>
              <a:t>preuzete </a:t>
            </a:r>
            <a:r>
              <a:rPr lang="pl-PL" sz="2200" dirty="0"/>
              <a:t>decentralizirane funkcije na području JLS, odnosno JP(R)S </a:t>
            </a:r>
          </a:p>
          <a:p>
            <a:pPr>
              <a:spcBef>
                <a:spcPts val="600"/>
              </a:spcBef>
            </a:pPr>
            <a:r>
              <a:rPr lang="hr-HR" sz="2200" dirty="0" smtClean="0"/>
              <a:t>U</a:t>
            </a:r>
            <a:r>
              <a:rPr lang="vi-VN" sz="2200" dirty="0" smtClean="0"/>
              <a:t> </a:t>
            </a:r>
            <a:r>
              <a:rPr lang="vi-VN" sz="2200" dirty="0"/>
              <a:t>prijelaznim i završnim odredbama </a:t>
            </a:r>
            <a:r>
              <a:rPr lang="vi-VN" sz="2200" b="1" dirty="0"/>
              <a:t>predviđene su kompenzacijske mjere </a:t>
            </a:r>
            <a:r>
              <a:rPr lang="hr-HR" sz="2200" b="1" dirty="0" smtClean="0"/>
              <a:t>tijekom 2018. godine </a:t>
            </a:r>
            <a:r>
              <a:rPr lang="vi-VN" sz="2200" dirty="0" smtClean="0"/>
              <a:t>za </a:t>
            </a:r>
            <a:r>
              <a:rPr lang="hr-HR" sz="2200" dirty="0"/>
              <a:t>JLP(R)S</a:t>
            </a:r>
            <a:r>
              <a:rPr lang="vi-VN" sz="2200" dirty="0" smtClean="0"/>
              <a:t> </a:t>
            </a:r>
            <a:r>
              <a:rPr lang="vi-VN" sz="2200" dirty="0"/>
              <a:t>koje </a:t>
            </a:r>
            <a:r>
              <a:rPr lang="hr-HR" sz="2200" dirty="0" smtClean="0"/>
              <a:t>primjenom novog sustava financiranja budu ostvarivale manje prihode od poreza na dohodak, uvećano za prirez, u odnosu na prethodnu 2017. godinu (porez na dohodak + prirez + pomoći). 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U 2019. - 50% isplaćene pomoći iz 2018. godine</a:t>
            </a:r>
            <a:endParaRPr lang="vi-VN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vi-VN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2515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r>
              <a:rPr lang="hr-HR" dirty="0" smtClean="0"/>
              <a:t>Raspodjela udjela za </a:t>
            </a:r>
            <a:r>
              <a:rPr lang="hr-HR" dirty="0"/>
              <a:t>decentralizirane </a:t>
            </a:r>
            <a:r>
              <a:rPr lang="hr-HR" dirty="0" smtClean="0"/>
              <a:t>funkcije u </a:t>
            </a:r>
            <a:r>
              <a:rPr lang="hr-HR" dirty="0"/>
              <a:t>slučajevima kada JLP(R)S nisu preuzele neku od decentraliziranih funkcija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7924800" cy="345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zervirano mjesto sadržaja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8" cy="1224136"/>
          </a:xfrm>
        </p:spPr>
        <p:txBody>
          <a:bodyPr/>
          <a:lstStyle/>
          <a:p>
            <a:r>
              <a:rPr lang="hr-HR" sz="2200" dirty="0" smtClean="0"/>
              <a:t>Primjer raspodjele na području gradova Makarske i Vrbovca koji su preuzeli decentraliziranu funkciju osnovnog školstva, ali ne i vatrogastva – nisu osnivači javne vatrogasne postrojbe</a:t>
            </a:r>
            <a:endParaRPr lang="hr-HR" sz="2200" dirty="0"/>
          </a:p>
        </p:txBody>
      </p:sp>
    </p:spTree>
    <p:extLst>
      <p:ext uri="{BB962C8B-B14F-4D97-AF65-F5344CB8AC3E}">
        <p14:creationId xmlns:p14="http://schemas.microsoft.com/office/powerpoint/2010/main" val="317657336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792088"/>
          </a:xfrm>
        </p:spPr>
        <p:txBody>
          <a:bodyPr/>
          <a:lstStyle/>
          <a:p>
            <a:r>
              <a:rPr lang="hr-HR" dirty="0" smtClean="0"/>
              <a:t>Kompenzacijske mjere</a:t>
            </a:r>
            <a:r>
              <a:rPr lang="hr-HR" dirty="0"/>
              <a:t> </a:t>
            </a:r>
            <a:r>
              <a:rPr lang="hr-HR" dirty="0" smtClean="0"/>
              <a:t>- rezultat </a:t>
            </a:r>
            <a:r>
              <a:rPr lang="hr-HR" dirty="0"/>
              <a:t>novoga sustava financiranja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3573016"/>
            <a:ext cx="8208912" cy="288032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hr-HR" sz="2200" dirty="0" smtClean="0"/>
              <a:t>Izračun VIŠKA i MANJ</a:t>
            </a:r>
            <a:r>
              <a:rPr lang="hr-HR" sz="2200" dirty="0"/>
              <a:t>K</a:t>
            </a:r>
            <a:r>
              <a:rPr lang="hr-HR" sz="2200" dirty="0" smtClean="0"/>
              <a:t>A prihoda </a:t>
            </a:r>
            <a:r>
              <a:rPr lang="hr-HR" sz="2200" b="1" dirty="0" smtClean="0"/>
              <a:t>napravljen je primjenom jedinstvene raspodjele poreza </a:t>
            </a:r>
            <a:r>
              <a:rPr lang="hr-HR" sz="2200" b="1" dirty="0"/>
              <a:t>na </a:t>
            </a:r>
            <a:r>
              <a:rPr lang="hr-HR" sz="2200" b="1" dirty="0" smtClean="0"/>
              <a:t>dohodak </a:t>
            </a:r>
            <a:r>
              <a:rPr lang="hr-HR" sz="2200" dirty="0" smtClean="0"/>
              <a:t>na ostvarene prihode od poreza na dohodak u 2016. godini </a:t>
            </a:r>
            <a:r>
              <a:rPr lang="hr-HR" sz="2200" b="1" dirty="0"/>
              <a:t>u odnosu na </a:t>
            </a:r>
            <a:r>
              <a:rPr lang="hr-HR" sz="2200" dirty="0"/>
              <a:t>ostvarene prihode </a:t>
            </a:r>
            <a:r>
              <a:rPr lang="hr-HR" sz="2200" dirty="0" smtClean="0"/>
              <a:t>od poreza na dohodak </a:t>
            </a:r>
            <a:r>
              <a:rPr lang="hr-HR" sz="2200" b="1" dirty="0" smtClean="0"/>
              <a:t>po </a:t>
            </a:r>
            <a:r>
              <a:rPr lang="hr-HR" sz="2200" b="1" dirty="0"/>
              <a:t>postojećoj raspodjeli poreza na </a:t>
            </a:r>
            <a:r>
              <a:rPr lang="hr-HR" sz="2200" b="1" dirty="0" smtClean="0"/>
              <a:t>dohodak</a:t>
            </a:r>
            <a:r>
              <a:rPr lang="hr-HR" sz="2200" dirty="0" smtClean="0"/>
              <a:t> u </a:t>
            </a:r>
            <a:r>
              <a:rPr lang="hr-HR" sz="2200" dirty="0"/>
              <a:t>2016. </a:t>
            </a:r>
            <a:r>
              <a:rPr lang="hr-HR" sz="2200" dirty="0" smtClean="0"/>
              <a:t>godini + </a:t>
            </a:r>
            <a:r>
              <a:rPr lang="hr-HR" sz="2200" dirty="0"/>
              <a:t>pomoći iz 2017</a:t>
            </a:r>
            <a:r>
              <a:rPr lang="hr-HR" sz="2200" dirty="0" smtClean="0"/>
              <a:t>. godine s razdjela Ministarstva financija</a:t>
            </a:r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r-HR" sz="2200" dirty="0" smtClean="0"/>
              <a:t>Procjena financijskog učinka novoga sustava financiranja je 1.440.074.078,00 </a:t>
            </a:r>
            <a:r>
              <a:rPr lang="hr-HR" sz="2200" dirty="0"/>
              <a:t>kuna više za JLP(R)S  </a:t>
            </a:r>
            <a:endParaRPr lang="hr-HR" sz="2200" dirty="0" smtClean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27868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6079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hr-HR" altLang="sr-Latn-RS" b="1" dirty="0" smtClean="0"/>
              <a:t>Zašto izravnanje raditi samo na temelju prihoda od poreza na dohodak? </a:t>
            </a:r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29544"/>
            <a:ext cx="8614792" cy="52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281399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908720"/>
            <a:ext cx="8363272" cy="3528392"/>
          </a:xfrm>
        </p:spPr>
        <p:txBody>
          <a:bodyPr/>
          <a:lstStyle/>
          <a:p>
            <a:r>
              <a:rPr lang="hr-HR" sz="2200" b="1" dirty="0" err="1" smtClean="0"/>
              <a:t>Ginijev</a:t>
            </a:r>
            <a:r>
              <a:rPr lang="hr-HR" sz="2200" b="1" dirty="0" smtClean="0"/>
              <a:t> koeficijent </a:t>
            </a:r>
            <a:r>
              <a:rPr lang="hr-HR" sz="2200" dirty="0" smtClean="0"/>
              <a:t>pokazuje da će se ovim modelom sustava financiranja JLP(R)S</a:t>
            </a:r>
            <a:r>
              <a:rPr lang="hr-HR" sz="2200" dirty="0"/>
              <a:t>:</a:t>
            </a:r>
            <a:endParaRPr lang="hr-HR" sz="22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2000" b="1" dirty="0"/>
              <a:t>s</a:t>
            </a:r>
            <a:r>
              <a:rPr lang="hr-HR" sz="2000" b="1" dirty="0" smtClean="0"/>
              <a:t>manjiti nejednakosti </a:t>
            </a:r>
            <a:r>
              <a:rPr lang="hr-HR" sz="2000" b="1" dirty="0"/>
              <a:t>fiskalnog kapaciteta </a:t>
            </a:r>
            <a:r>
              <a:rPr lang="hr-HR" sz="2000" dirty="0" smtClean="0"/>
              <a:t>između općina, gradova i županija, a samim time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hr-HR" sz="2000" b="1" dirty="0" smtClean="0"/>
              <a:t>omogućiti ravnomjernije osiguravanje </a:t>
            </a:r>
            <a:r>
              <a:rPr lang="hr-HR" sz="2000" b="1" dirty="0"/>
              <a:t>prihoda </a:t>
            </a:r>
            <a:r>
              <a:rPr lang="hr-HR" sz="2000" dirty="0"/>
              <a:t>za obavljanje njihovih zakonom propisanih </a:t>
            </a:r>
            <a:r>
              <a:rPr lang="hr-HR" sz="2000" dirty="0" smtClean="0"/>
              <a:t>poslova, u odnosu na postojeći sustav  </a:t>
            </a:r>
          </a:p>
          <a:p>
            <a:pPr>
              <a:spcBef>
                <a:spcPts val="600"/>
              </a:spcBef>
            </a:pPr>
            <a:r>
              <a:rPr lang="hr-HR" sz="2200" b="1" dirty="0" err="1" smtClean="0"/>
              <a:t>Ginijev</a:t>
            </a:r>
            <a:r>
              <a:rPr lang="hr-HR" sz="2200" b="1" dirty="0" smtClean="0"/>
              <a:t> </a:t>
            </a:r>
            <a:r>
              <a:rPr lang="hr-HR" sz="2200" b="1" dirty="0"/>
              <a:t>koeficijent </a:t>
            </a:r>
            <a:r>
              <a:rPr lang="hr-HR" sz="2200" dirty="0" smtClean="0"/>
              <a:t>=&gt; mjera </a:t>
            </a:r>
            <a:r>
              <a:rPr lang="hr-HR" sz="2200" dirty="0"/>
              <a:t>koja se koristi za prikaz fiskalne nejednakosti, a kreće se u rasponu od 0 do 1, pri čemu </a:t>
            </a:r>
            <a:r>
              <a:rPr lang="hr-HR" sz="2200" b="1" dirty="0"/>
              <a:t>0 označava potpunu jednakost, a 1 potpunu </a:t>
            </a:r>
            <a:r>
              <a:rPr lang="hr-HR" sz="2200" b="1" dirty="0" smtClean="0"/>
              <a:t>nejednakost</a:t>
            </a:r>
            <a:endParaRPr lang="hr-HR" sz="22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Naslov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pt-BR" dirty="0"/>
              <a:t>Zašto baš ovaj model sustava financiranja JLP(R)S?</a:t>
            </a:r>
            <a:endParaRPr lang="hr-HR" dirty="0"/>
          </a:p>
        </p:txBody>
      </p:sp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81128"/>
            <a:ext cx="684688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07651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hr-HR" dirty="0" smtClean="0"/>
              <a:t>Sadržaj prezentacije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1340768"/>
            <a:ext cx="7992888" cy="525658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pt-BR" sz="2400" dirty="0" smtClean="0"/>
              <a:t>Ciljevi </a:t>
            </a:r>
            <a:r>
              <a:rPr lang="pt-BR" sz="2400" dirty="0"/>
              <a:t>izrade novoga modela sustava financiranja </a:t>
            </a:r>
            <a:r>
              <a:rPr lang="pt-BR" sz="2400" dirty="0" smtClean="0"/>
              <a:t>JLP(R)S</a:t>
            </a:r>
            <a:endParaRPr lang="hr-HR" sz="2400" dirty="0" smtClean="0"/>
          </a:p>
          <a:p>
            <a:pPr>
              <a:spcBef>
                <a:spcPts val="1200"/>
              </a:spcBef>
            </a:pPr>
            <a:r>
              <a:rPr lang="hr-HR" sz="2400" dirty="0" smtClean="0"/>
              <a:t>Raspodjela </a:t>
            </a:r>
            <a:r>
              <a:rPr lang="hr-HR" sz="2400" dirty="0"/>
              <a:t>poreza na </a:t>
            </a:r>
            <a:r>
              <a:rPr lang="hr-HR" sz="2400" dirty="0" smtClean="0"/>
              <a:t>dohodak</a:t>
            </a:r>
          </a:p>
          <a:p>
            <a:pPr>
              <a:spcBef>
                <a:spcPts val="1200"/>
              </a:spcBef>
            </a:pPr>
            <a:r>
              <a:rPr lang="hr-HR" sz="2400" dirty="0" smtClean="0"/>
              <a:t>Sredstava </a:t>
            </a:r>
            <a:r>
              <a:rPr lang="hr-HR" sz="2400" dirty="0"/>
              <a:t>fiskalnog </a:t>
            </a:r>
            <a:r>
              <a:rPr lang="hr-HR" sz="2400" dirty="0" smtClean="0"/>
              <a:t>izravnanja</a:t>
            </a:r>
          </a:p>
          <a:p>
            <a:pPr lvl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</a:pPr>
            <a:r>
              <a:rPr lang="hr-HR" sz="2400" dirty="0"/>
              <a:t>Kapacitet ostvarenih poreznih </a:t>
            </a:r>
            <a:r>
              <a:rPr lang="hr-HR" sz="2400" dirty="0" smtClean="0"/>
              <a:t>prihoda</a:t>
            </a:r>
          </a:p>
          <a:p>
            <a:pPr lvl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</a:pPr>
            <a:r>
              <a:rPr lang="hr-HR" sz="2400" dirty="0"/>
              <a:t>Referentna vrijednost kapaciteta ostvarenih poreznih </a:t>
            </a:r>
            <a:r>
              <a:rPr lang="hr-HR" sz="2400" dirty="0" smtClean="0"/>
              <a:t>prihoda</a:t>
            </a:r>
          </a:p>
          <a:p>
            <a:pPr lvl="1">
              <a:spcBef>
                <a:spcPts val="600"/>
              </a:spcBef>
              <a:buSzPct val="100000"/>
              <a:buFont typeface="Wingdings" panose="05000000000000000000" pitchFamily="2" charset="2"/>
              <a:buChar char="§"/>
            </a:pPr>
            <a:r>
              <a:rPr lang="hr-HR" sz="2400" dirty="0" smtClean="0"/>
              <a:t>Način </a:t>
            </a:r>
            <a:r>
              <a:rPr lang="hr-HR" sz="2400" dirty="0"/>
              <a:t>izračuna i raspodjele sredstava fiskalnog </a:t>
            </a:r>
            <a:r>
              <a:rPr lang="hr-HR" sz="2400" dirty="0" smtClean="0"/>
              <a:t>izravnanja</a:t>
            </a:r>
            <a:endParaRPr lang="hr-HR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pl-PL" sz="2400" dirty="0" smtClean="0"/>
              <a:t>Izmjene </a:t>
            </a:r>
            <a:r>
              <a:rPr lang="pl-PL" sz="2400" dirty="0"/>
              <a:t>koje donosi </a:t>
            </a:r>
            <a:r>
              <a:rPr lang="pl-PL" sz="2400" dirty="0" smtClean="0"/>
              <a:t>novi zakon o </a:t>
            </a:r>
            <a:r>
              <a:rPr lang="pl-PL" sz="2400" dirty="0"/>
              <a:t>financiranju JLP(R)S </a:t>
            </a:r>
            <a:endParaRPr lang="pl-PL" sz="2400" dirty="0" smtClean="0"/>
          </a:p>
          <a:p>
            <a:pPr>
              <a:spcBef>
                <a:spcPts val="1200"/>
              </a:spcBef>
            </a:pPr>
            <a:r>
              <a:rPr lang="hr-HR" sz="2400" dirty="0"/>
              <a:t>Zašto baš ovaj model sustava financiranja JLP(R)S?</a:t>
            </a:r>
            <a:endParaRPr lang="pl-PL" sz="2400" dirty="0" smtClean="0"/>
          </a:p>
          <a:p>
            <a:pPr marL="0" indent="0">
              <a:spcBef>
                <a:spcPts val="1200"/>
              </a:spcBef>
              <a:buNone/>
            </a:pPr>
            <a:endParaRPr lang="hr-HR" sz="2400" dirty="0" smtClean="0"/>
          </a:p>
          <a:p>
            <a:pPr>
              <a:spcBef>
                <a:spcPts val="1200"/>
              </a:spcBef>
            </a:pPr>
            <a:endParaRPr lang="hr-HR" sz="2000" dirty="0" smtClean="0"/>
          </a:p>
          <a:p>
            <a:pPr>
              <a:spcBef>
                <a:spcPts val="1200"/>
              </a:spcBef>
            </a:pPr>
            <a:endParaRPr lang="hr-HR" sz="2000" dirty="0" smtClean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46114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>
          <a:xfrm>
            <a:off x="2051720" y="2276872"/>
            <a:ext cx="5184576" cy="1872208"/>
          </a:xfrm>
          <a:noFill/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hr-HR" sz="5400" b="0" dirty="0" smtClean="0">
                <a:latin typeface="+mj-lt"/>
                <a:cs typeface="Arial" panose="020B0604020202020204" pitchFamily="34" charset="0"/>
                <a:sym typeface="Symbol" pitchFamily="18" charset="2"/>
              </a:rPr>
              <a:t>Hvala na pozornosti! </a:t>
            </a:r>
            <a:endParaRPr lang="hr-HR" sz="5400" b="0" dirty="0">
              <a:latin typeface="+mj-lt"/>
              <a:cs typeface="Arial" panose="020B0604020202020204" pitchFamily="34" charset="0"/>
              <a:sym typeface="Helvetica" charset="0"/>
            </a:endParaRPr>
          </a:p>
        </p:txBody>
      </p:sp>
      <p:pic>
        <p:nvPicPr>
          <p:cNvPr id="1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517232"/>
            <a:ext cx="1081087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906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r>
              <a:rPr lang="hr-HR" dirty="0"/>
              <a:t>C</a:t>
            </a:r>
            <a:r>
              <a:rPr lang="hr-HR" dirty="0" smtClean="0"/>
              <a:t>iljevi izrade novoga </a:t>
            </a:r>
            <a:r>
              <a:rPr lang="hr-HR" dirty="0"/>
              <a:t>modela sustava financiranja JLP(R)S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268760"/>
            <a:ext cx="8136904" cy="5256584"/>
          </a:xfrm>
        </p:spPr>
        <p:txBody>
          <a:bodyPr/>
          <a:lstStyle/>
          <a:p>
            <a:r>
              <a:rPr lang="hr-HR" sz="2400" b="1" dirty="0"/>
              <a:t>Ciljevi koji se namjeravaju postići donošenjem n</a:t>
            </a:r>
            <a:r>
              <a:rPr lang="hr-HR" sz="2400" b="1" dirty="0" smtClean="0"/>
              <a:t>ovoga zakona </a:t>
            </a:r>
            <a:r>
              <a:rPr lang="hr-HR" sz="2400" b="1" dirty="0"/>
              <a:t>o </a:t>
            </a:r>
            <a:r>
              <a:rPr lang="hr-HR" sz="2400" b="1" dirty="0" smtClean="0"/>
              <a:t>financiranju </a:t>
            </a:r>
            <a:r>
              <a:rPr lang="hr-HR" sz="2400" b="1" dirty="0"/>
              <a:t>JLP(R)S:</a:t>
            </a:r>
            <a:endParaRPr lang="hr-HR" sz="2400" dirty="0" smtClean="0"/>
          </a:p>
          <a:p>
            <a:pPr marL="857250" lvl="1" indent="-457200">
              <a:spcBef>
                <a:spcPts val="1200"/>
              </a:spcBef>
              <a:buFont typeface="+mj-lt"/>
              <a:buAutoNum type="arabicPeriod"/>
            </a:pPr>
            <a:r>
              <a:rPr lang="hr-HR" sz="2200" b="1" dirty="0" smtClean="0"/>
              <a:t>Na </a:t>
            </a:r>
            <a:r>
              <a:rPr lang="hr-HR" sz="2200" b="1" dirty="0"/>
              <a:t>jednostavniji, razumljiviji i pravedniji način </a:t>
            </a:r>
            <a:r>
              <a:rPr lang="hr-HR" sz="2200" b="1" dirty="0" smtClean="0"/>
              <a:t>definirati sustav: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hr-HR" sz="2200" dirty="0" smtClean="0"/>
              <a:t>- raspodjele </a:t>
            </a:r>
            <a:r>
              <a:rPr lang="hr-HR" sz="2200" dirty="0"/>
              <a:t>prihoda od poreza na </a:t>
            </a:r>
            <a:r>
              <a:rPr lang="hr-HR" sz="2200" dirty="0" smtClean="0"/>
              <a:t>dohodak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hr-HR" sz="2200" dirty="0" smtClean="0"/>
              <a:t>- fiskalnog </a:t>
            </a:r>
            <a:r>
              <a:rPr lang="hr-HR" sz="2200" dirty="0"/>
              <a:t>izravnanja jedinica lokalne i područne </a:t>
            </a:r>
            <a:r>
              <a:rPr lang="hr-HR" sz="2200" dirty="0" smtClean="0"/>
              <a:t>	    (</a:t>
            </a:r>
            <a:r>
              <a:rPr lang="hr-HR" sz="2200" dirty="0"/>
              <a:t>regionalne) samouprave te </a:t>
            </a:r>
            <a:endParaRPr lang="hr-HR" sz="2200" dirty="0" smtClean="0"/>
          </a:p>
          <a:p>
            <a:pPr marL="800100" lvl="2" indent="0">
              <a:spcBef>
                <a:spcPts val="0"/>
              </a:spcBef>
              <a:buNone/>
            </a:pPr>
            <a:r>
              <a:rPr lang="hr-HR" sz="2200" dirty="0" smtClean="0"/>
              <a:t>- financiranja </a:t>
            </a:r>
            <a:r>
              <a:rPr lang="hr-HR" sz="2200" dirty="0"/>
              <a:t>decentraliziranih </a:t>
            </a:r>
            <a:r>
              <a:rPr lang="hr-HR" sz="2200" dirty="0" smtClean="0"/>
              <a:t>funkcija</a:t>
            </a:r>
            <a:endParaRPr lang="hr-HR" sz="2200" dirty="0"/>
          </a:p>
          <a:p>
            <a:pPr marL="857250" lvl="1" indent="-45720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hr-HR" sz="2200" b="1" dirty="0" smtClean="0"/>
              <a:t>Definirati </a:t>
            </a:r>
            <a:r>
              <a:rPr lang="hr-HR" sz="2200" b="1" dirty="0"/>
              <a:t>sustav </a:t>
            </a:r>
            <a:r>
              <a:rPr lang="hr-HR" sz="2200" dirty="0"/>
              <a:t>koji će svim JLP(R)S </a:t>
            </a:r>
            <a:r>
              <a:rPr lang="hr-HR" sz="2200" b="1" dirty="0"/>
              <a:t>osigurati potencijal za pružanje usporedive razine javnih usluga uz usporedivu razinu poreznog </a:t>
            </a:r>
            <a:r>
              <a:rPr lang="hr-HR" sz="2200" b="1" dirty="0" smtClean="0"/>
              <a:t>opterećenja</a:t>
            </a:r>
          </a:p>
          <a:p>
            <a:pPr marL="799200" lvl="1" indent="0">
              <a:spcBef>
                <a:spcPts val="0"/>
              </a:spcBef>
              <a:buNone/>
            </a:pPr>
            <a:r>
              <a:rPr lang="hr-HR" sz="2200" dirty="0"/>
              <a:t>-</a:t>
            </a:r>
            <a:r>
              <a:rPr lang="hr-HR" sz="2200" dirty="0" smtClean="0"/>
              <a:t> radi se o isključivo fiskalnom izravnanju dok će se u </a:t>
            </a:r>
            <a:r>
              <a:rPr lang="hr-HR" sz="2200" dirty="0"/>
              <a:t>okviru drugih zakonskih propisa poticati </a:t>
            </a:r>
            <a:r>
              <a:rPr lang="hr-HR" sz="2200" dirty="0" smtClean="0"/>
              <a:t>primjerice regionalni razvoj, demografska obnova i slično</a:t>
            </a:r>
            <a:endParaRPr lang="hr-HR" sz="2200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5755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hr-HR" dirty="0"/>
              <a:t>Raspodjela poreza na dohodak</a:t>
            </a: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6" y="1124744"/>
            <a:ext cx="8645525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00657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hr-HR" dirty="0" smtClean="0"/>
              <a:t>Sredstava </a:t>
            </a:r>
            <a:r>
              <a:rPr lang="hr-HR" dirty="0"/>
              <a:t>fiskalnog izravnanja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23528" y="1412776"/>
            <a:ext cx="8208912" cy="4968552"/>
          </a:xfrm>
        </p:spPr>
        <p:txBody>
          <a:bodyPr/>
          <a:lstStyle/>
          <a:p>
            <a:r>
              <a:rPr lang="hr-HR" sz="2400" b="1" dirty="0"/>
              <a:t>Parametri za izračun sredstava fiskalnog </a:t>
            </a:r>
            <a:r>
              <a:rPr lang="hr-HR" sz="2400" b="1" dirty="0" smtClean="0"/>
              <a:t>izravnanja: su:</a:t>
            </a:r>
            <a:r>
              <a:rPr lang="hr-HR" sz="2400" dirty="0" smtClean="0"/>
              <a:t> </a:t>
            </a:r>
          </a:p>
          <a:p>
            <a:pPr lvl="1">
              <a:spcBef>
                <a:spcPts val="120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b="1" dirty="0" smtClean="0"/>
              <a:t>Kapacitet </a:t>
            </a:r>
            <a:r>
              <a:rPr lang="hr-HR" sz="2200" dirty="0"/>
              <a:t>ostvarenih poreznih prihoda </a:t>
            </a:r>
            <a:r>
              <a:rPr lang="hr-HR" sz="2200" b="1" dirty="0"/>
              <a:t>općine, odnosno grada</a:t>
            </a:r>
          </a:p>
          <a:p>
            <a:pPr lvl="1">
              <a:spcBef>
                <a:spcPts val="240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b="1" dirty="0" smtClean="0"/>
              <a:t>Referentna</a:t>
            </a:r>
            <a:r>
              <a:rPr lang="hr-HR" sz="2200" dirty="0" smtClean="0"/>
              <a:t> </a:t>
            </a:r>
            <a:r>
              <a:rPr lang="hr-HR" sz="2200" dirty="0"/>
              <a:t>vrijednost kapaciteta ostvarenih poreznih prihoda </a:t>
            </a:r>
            <a:r>
              <a:rPr lang="hr-HR" sz="2200" b="1" dirty="0"/>
              <a:t>za </a:t>
            </a:r>
            <a:r>
              <a:rPr lang="hr-HR" sz="2200" b="1" dirty="0" smtClean="0"/>
              <a:t>općine  </a:t>
            </a:r>
            <a:endParaRPr lang="hr-HR" sz="2200" b="1" dirty="0"/>
          </a:p>
          <a:p>
            <a:pPr lvl="1"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sz="2200" b="1" dirty="0"/>
              <a:t>Referentna</a:t>
            </a:r>
            <a:r>
              <a:rPr lang="hr-HR" sz="2200" dirty="0"/>
              <a:t> vrijednost kapaciteta ostvarenih poreznih prihoda </a:t>
            </a:r>
            <a:r>
              <a:rPr lang="hr-HR" sz="2200" b="1" dirty="0"/>
              <a:t>za </a:t>
            </a:r>
            <a:r>
              <a:rPr lang="hr-HR" sz="2200" b="1" dirty="0" smtClean="0"/>
              <a:t>gradove</a:t>
            </a:r>
            <a:endParaRPr lang="hr-HR" sz="2200" b="1" dirty="0"/>
          </a:p>
          <a:p>
            <a:pPr lvl="1">
              <a:spcBef>
                <a:spcPts val="3000"/>
              </a:spcBef>
              <a:buClrTx/>
              <a:buSzPct val="100000"/>
              <a:buFont typeface="Wingdings" panose="05000000000000000000" pitchFamily="2" charset="2"/>
              <a:buChar char="Ø"/>
            </a:pPr>
            <a:r>
              <a:rPr lang="hr-HR" altLang="sr-Latn-RS" sz="2200" b="1" dirty="0" smtClean="0">
                <a:solidFill>
                  <a:srgbClr val="0070C0"/>
                </a:solidFill>
              </a:rPr>
              <a:t>računaju </a:t>
            </a:r>
            <a:r>
              <a:rPr lang="hr-HR" altLang="sr-Latn-RS" sz="2200" b="1" dirty="0">
                <a:solidFill>
                  <a:srgbClr val="0070C0"/>
                </a:solidFill>
              </a:rPr>
              <a:t>se za svaku proračunsku godinu </a:t>
            </a:r>
            <a:r>
              <a:rPr lang="hr-HR" altLang="sr-Latn-RS" sz="2200" dirty="0">
                <a:solidFill>
                  <a:schemeClr val="bg1">
                    <a:lumMod val="50000"/>
                  </a:schemeClr>
                </a:solidFill>
              </a:rPr>
              <a:t>(posebno za općine, </a:t>
            </a:r>
            <a:r>
              <a:rPr lang="hr-HR" altLang="sr-Latn-RS" sz="2200" dirty="0" smtClean="0">
                <a:solidFill>
                  <a:schemeClr val="bg1">
                    <a:lumMod val="50000"/>
                  </a:schemeClr>
                </a:solidFill>
              </a:rPr>
              <a:t>odnosno gradove</a:t>
            </a:r>
            <a:r>
              <a:rPr lang="hr-HR" altLang="sr-Latn-RS" sz="2200" dirty="0">
                <a:solidFill>
                  <a:schemeClr val="bg1">
                    <a:lumMod val="50000"/>
                  </a:schemeClr>
                </a:solidFill>
              </a:rPr>
              <a:t>, a posebno za županije)</a:t>
            </a:r>
          </a:p>
          <a:p>
            <a:pPr marL="457200" lvl="1" indent="0">
              <a:buClrTx/>
              <a:buSzPct val="100000"/>
              <a:buNone/>
            </a:pPr>
            <a:endParaRPr lang="hr-HR" sz="2200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15142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hr-HR" dirty="0" smtClean="0"/>
              <a:t>Kapacitet ostvarenih poreznih prihoda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1412776"/>
            <a:ext cx="8147248" cy="5184576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hr-HR" sz="2200" dirty="0"/>
              <a:t>Radi </a:t>
            </a:r>
            <a:r>
              <a:rPr lang="hr-HR" sz="2200" b="1" dirty="0"/>
              <a:t>smanjenja nejednakosti fiskalnog </a:t>
            </a:r>
            <a:r>
              <a:rPr lang="hr-HR" sz="2200" b="1" dirty="0" smtClean="0"/>
              <a:t>kapaciteta</a:t>
            </a:r>
            <a:r>
              <a:rPr lang="hr-HR" sz="2200" b="1" dirty="0"/>
              <a:t> </a:t>
            </a:r>
            <a:r>
              <a:rPr lang="hr-HR" sz="2200" b="1" dirty="0" smtClean="0"/>
              <a:t>JLP(R)S</a:t>
            </a:r>
            <a:r>
              <a:rPr lang="hr-HR" sz="2200" dirty="0"/>
              <a:t> općine, gradovi i županije </a:t>
            </a:r>
            <a:r>
              <a:rPr lang="hr-HR" sz="2200" b="1" dirty="0"/>
              <a:t>čiji je </a:t>
            </a:r>
            <a:r>
              <a:rPr lang="hr-HR" sz="2200" b="1" dirty="0">
                <a:solidFill>
                  <a:srgbClr val="C00000"/>
                </a:solidFill>
              </a:rPr>
              <a:t>kapacitet ostvarenih poreznih prihoda </a:t>
            </a:r>
            <a:r>
              <a:rPr lang="hr-HR" sz="2200" b="1" dirty="0"/>
              <a:t>manji </a:t>
            </a:r>
            <a:r>
              <a:rPr lang="hr-HR" sz="2200" dirty="0"/>
              <a:t>od </a:t>
            </a:r>
            <a:r>
              <a:rPr lang="hr-HR" sz="2200" b="1" dirty="0">
                <a:solidFill>
                  <a:srgbClr val="0070C0"/>
                </a:solidFill>
              </a:rPr>
              <a:t>referentne vrijednosti kapaciteta ostvarenih poreznih prihoda </a:t>
            </a:r>
            <a:r>
              <a:rPr lang="hr-HR" sz="2200" b="1" dirty="0"/>
              <a:t>ostvaruju pravo na sredstva fiskalnog </a:t>
            </a:r>
            <a:r>
              <a:rPr lang="hr-HR" sz="2200" b="1" dirty="0" smtClean="0"/>
              <a:t>izravnanja</a:t>
            </a:r>
            <a:endParaRPr lang="hr-HR" sz="2200" b="1" dirty="0"/>
          </a:p>
          <a:p>
            <a:pPr>
              <a:spcBef>
                <a:spcPts val="1800"/>
              </a:spcBef>
            </a:pPr>
            <a:r>
              <a:rPr lang="hr-HR" sz="2200" b="1" dirty="0">
                <a:solidFill>
                  <a:srgbClr val="C00000"/>
                </a:solidFill>
              </a:rPr>
              <a:t>Kapacitet ostvarenih poreznih prihoda </a:t>
            </a:r>
            <a:r>
              <a:rPr lang="hr-HR" sz="2200" b="1" dirty="0" smtClean="0"/>
              <a:t>OPĆINE, </a:t>
            </a:r>
            <a:r>
              <a:rPr lang="hr-HR" sz="2200" dirty="0"/>
              <a:t>odnosno</a:t>
            </a:r>
            <a:r>
              <a:rPr lang="hr-HR" sz="2200" b="1" dirty="0"/>
              <a:t> </a:t>
            </a:r>
            <a:r>
              <a:rPr lang="hr-HR" sz="2200" b="1" dirty="0" smtClean="0"/>
              <a:t>GRADA </a:t>
            </a:r>
            <a:r>
              <a:rPr lang="hr-HR" sz="2200" b="1" dirty="0"/>
              <a:t>=&gt; petogodišnji prosjek ukupnih prihoda od poreza na dohodak </a:t>
            </a:r>
            <a:r>
              <a:rPr lang="hr-HR" sz="2200" dirty="0"/>
              <a:t>ostvarenih na području općine, odnosno grada te </a:t>
            </a:r>
            <a:r>
              <a:rPr lang="hr-HR" sz="2200" b="1" dirty="0"/>
              <a:t>prihoda od prireza </a:t>
            </a:r>
            <a:r>
              <a:rPr lang="hr-HR" sz="2200" dirty="0"/>
              <a:t>koji bi općina, odnosno grad ostvario uvođenjem najviše </a:t>
            </a:r>
            <a:r>
              <a:rPr lang="hr-HR" sz="2200" dirty="0" smtClean="0"/>
              <a:t>zakonom propisane </a:t>
            </a:r>
            <a:r>
              <a:rPr lang="hr-HR" sz="2200" dirty="0"/>
              <a:t>stope prireza, </a:t>
            </a:r>
            <a:r>
              <a:rPr lang="hr-HR" sz="2200" b="1" dirty="0"/>
              <a:t>po glavi stanovnika </a:t>
            </a:r>
            <a:r>
              <a:rPr lang="hr-HR" sz="2200" b="1" dirty="0">
                <a:solidFill>
                  <a:srgbClr val="0070C0"/>
                </a:solidFill>
              </a:rPr>
              <a:t>pojedine</a:t>
            </a:r>
            <a:r>
              <a:rPr lang="hr-HR" sz="2200" dirty="0">
                <a:solidFill>
                  <a:srgbClr val="0070C0"/>
                </a:solidFill>
              </a:rPr>
              <a:t> </a:t>
            </a:r>
            <a:r>
              <a:rPr lang="hr-HR" sz="2200" b="1" dirty="0"/>
              <a:t>općine, </a:t>
            </a:r>
            <a:r>
              <a:rPr lang="hr-HR" sz="2200" dirty="0"/>
              <a:t>odnosno </a:t>
            </a:r>
            <a:r>
              <a:rPr lang="hr-HR" sz="2200" b="1" dirty="0" smtClean="0"/>
              <a:t>grada</a:t>
            </a:r>
          </a:p>
          <a:p>
            <a:pPr marL="0" indent="0">
              <a:buNone/>
            </a:pPr>
            <a:endParaRPr lang="hr-HR" sz="2000" dirty="0"/>
          </a:p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39820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/>
          <a:lstStyle/>
          <a:p>
            <a:r>
              <a:rPr lang="hr-HR" dirty="0" smtClean="0"/>
              <a:t>Referentna </a:t>
            </a:r>
            <a:r>
              <a:rPr lang="hr-HR" dirty="0"/>
              <a:t>vrijednost kapaciteta ostvarenih poreznih </a:t>
            </a:r>
            <a:r>
              <a:rPr lang="hr-HR" dirty="0" smtClean="0"/>
              <a:t>prihoda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412776"/>
            <a:ext cx="8208912" cy="2016224"/>
          </a:xfrm>
        </p:spPr>
        <p:txBody>
          <a:bodyPr/>
          <a:lstStyle/>
          <a:p>
            <a:r>
              <a:rPr lang="hr-HR" sz="2000" b="1" dirty="0" smtClean="0"/>
              <a:t>Referentna </a:t>
            </a:r>
            <a:r>
              <a:rPr lang="hr-HR" sz="2000" b="1" dirty="0"/>
              <a:t>vrijednost kapaciteta ostvarenih poreznih prihoda </a:t>
            </a:r>
            <a:r>
              <a:rPr lang="hr-HR" sz="2000" b="1" dirty="0" smtClean="0"/>
              <a:t>za OPĆINE</a:t>
            </a:r>
            <a:r>
              <a:rPr lang="hr-HR" sz="2000" dirty="0" smtClean="0"/>
              <a:t> </a:t>
            </a:r>
            <a:r>
              <a:rPr lang="hr-HR" sz="2000" b="1" dirty="0"/>
              <a:t>=&gt;</a:t>
            </a:r>
            <a:r>
              <a:rPr lang="hr-HR" sz="2000" b="1" dirty="0" smtClean="0">
                <a:solidFill>
                  <a:srgbClr val="0070C0"/>
                </a:solidFill>
              </a:rPr>
              <a:t> </a:t>
            </a:r>
            <a:r>
              <a:rPr lang="hr-HR" sz="2000" b="1" dirty="0">
                <a:solidFill>
                  <a:schemeClr val="accent6"/>
                </a:solidFill>
              </a:rPr>
              <a:t>petogodišnji prosjek</a:t>
            </a:r>
            <a:r>
              <a:rPr lang="hr-HR" sz="2000" dirty="0">
                <a:solidFill>
                  <a:schemeClr val="accent6"/>
                </a:solidFill>
              </a:rPr>
              <a:t> </a:t>
            </a:r>
            <a:r>
              <a:rPr lang="hr-HR" sz="2000" b="1" dirty="0">
                <a:solidFill>
                  <a:schemeClr val="accent6"/>
                </a:solidFill>
              </a:rPr>
              <a:t>ukupnih prihoda </a:t>
            </a:r>
            <a:r>
              <a:rPr lang="hr-HR" sz="2000" dirty="0"/>
              <a:t>od poreza na dohodak </a:t>
            </a:r>
            <a:r>
              <a:rPr lang="hr-HR" sz="2000" dirty="0" smtClean="0"/>
              <a:t>i </a:t>
            </a:r>
            <a:r>
              <a:rPr lang="hr-HR" sz="2000" dirty="0"/>
              <a:t>prihoda od </a:t>
            </a:r>
            <a:r>
              <a:rPr lang="hr-HR" sz="2000" dirty="0" smtClean="0"/>
              <a:t>prireza </a:t>
            </a:r>
            <a:r>
              <a:rPr lang="hr-HR" sz="2000" dirty="0">
                <a:solidFill>
                  <a:schemeClr val="bg1">
                    <a:lumMod val="50000"/>
                  </a:schemeClr>
                </a:solidFill>
              </a:rPr>
              <a:t>koje bi općine ostvarile uvođenjem najviše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zakonom propisane stope </a:t>
            </a:r>
            <a:r>
              <a:rPr lang="hr-HR" sz="2000" b="1" dirty="0" smtClean="0"/>
              <a:t>ostvarenih na </a:t>
            </a:r>
            <a:r>
              <a:rPr lang="hr-HR" sz="2000" b="1" dirty="0"/>
              <a:t>području </a:t>
            </a:r>
            <a:r>
              <a:rPr lang="hr-HR" sz="2000" b="1" dirty="0">
                <a:solidFill>
                  <a:srgbClr val="0070C0"/>
                </a:solidFill>
              </a:rPr>
              <a:t>svih </a:t>
            </a:r>
            <a:r>
              <a:rPr lang="hr-HR" sz="2000" b="1" dirty="0" smtClean="0">
                <a:solidFill>
                  <a:srgbClr val="0070C0"/>
                </a:solidFill>
              </a:rPr>
              <a:t>općina,</a:t>
            </a:r>
            <a:r>
              <a:rPr lang="hr-HR" sz="2000" b="1" dirty="0" smtClean="0"/>
              <a:t> po </a:t>
            </a:r>
            <a:r>
              <a:rPr lang="hr-HR" sz="2000" b="1" dirty="0"/>
              <a:t>glavi stanovnika </a:t>
            </a:r>
            <a:r>
              <a:rPr lang="hr-HR" sz="2000" b="1" dirty="0">
                <a:solidFill>
                  <a:srgbClr val="0070C0"/>
                </a:solidFill>
              </a:rPr>
              <a:t>svih </a:t>
            </a:r>
            <a:r>
              <a:rPr lang="hr-HR" sz="2000" b="1" dirty="0" smtClean="0">
                <a:solidFill>
                  <a:srgbClr val="0070C0"/>
                </a:solidFill>
              </a:rPr>
              <a:t>općina,</a:t>
            </a:r>
            <a:r>
              <a:rPr lang="hr-HR" sz="2000" dirty="0" smtClean="0">
                <a:solidFill>
                  <a:srgbClr val="0070C0"/>
                </a:solidFill>
              </a:rPr>
              <a:t> </a:t>
            </a:r>
            <a:r>
              <a:rPr lang="hr-HR" sz="2000" dirty="0"/>
              <a:t>koji se </a:t>
            </a:r>
            <a:r>
              <a:rPr lang="hr-HR" sz="2000" b="1" dirty="0"/>
              <a:t>uvećava za 50% </a:t>
            </a:r>
            <a:r>
              <a:rPr lang="hr-HR" sz="2000" dirty="0"/>
              <a:t>tako dobivene </a:t>
            </a:r>
            <a:r>
              <a:rPr lang="hr-HR" sz="2000" dirty="0" smtClean="0"/>
              <a:t>vrijednosti </a:t>
            </a:r>
            <a:endParaRPr lang="hr-HR" sz="2000" dirty="0"/>
          </a:p>
          <a:p>
            <a:pPr marL="0" indent="0">
              <a:buNone/>
            </a:pPr>
            <a:endParaRPr lang="hr-HR" sz="2000" dirty="0" smtClean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8218487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7980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/>
          <a:lstStyle/>
          <a:p>
            <a:r>
              <a:rPr lang="hr-HR" dirty="0"/>
              <a:t>Referentna vrijednost kapaciteta ostvarenih poreznih </a:t>
            </a:r>
            <a:r>
              <a:rPr lang="hr-HR" dirty="0" smtClean="0"/>
              <a:t>prihoda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95536" y="1412776"/>
            <a:ext cx="8208912" cy="1728192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hr-HR" sz="2000" b="1" dirty="0" smtClean="0"/>
              <a:t>Referentna </a:t>
            </a:r>
            <a:r>
              <a:rPr lang="hr-HR" sz="2000" b="1" dirty="0"/>
              <a:t>vrijednost kapaciteta ostvarenih poreznih prihoda </a:t>
            </a:r>
            <a:r>
              <a:rPr lang="hr-HR" sz="2000" b="1" dirty="0" smtClean="0"/>
              <a:t>za GRADOVE</a:t>
            </a:r>
            <a:r>
              <a:rPr lang="hr-HR" sz="2000" dirty="0" smtClean="0"/>
              <a:t> </a:t>
            </a:r>
            <a:r>
              <a:rPr lang="hr-HR" sz="2000" b="1" dirty="0"/>
              <a:t>=&gt;</a:t>
            </a:r>
            <a:r>
              <a:rPr lang="hr-HR" sz="2000" dirty="0" smtClean="0"/>
              <a:t> </a:t>
            </a:r>
            <a:r>
              <a:rPr lang="hr-HR" sz="2000" b="1" dirty="0">
                <a:solidFill>
                  <a:schemeClr val="accent6"/>
                </a:solidFill>
              </a:rPr>
              <a:t>petogodišnji</a:t>
            </a:r>
            <a:r>
              <a:rPr lang="hr-HR" sz="2000" dirty="0">
                <a:solidFill>
                  <a:schemeClr val="accent6"/>
                </a:solidFill>
              </a:rPr>
              <a:t> </a:t>
            </a:r>
            <a:r>
              <a:rPr lang="hr-HR" sz="2000" b="1" dirty="0">
                <a:solidFill>
                  <a:schemeClr val="accent6"/>
                </a:solidFill>
              </a:rPr>
              <a:t>prosjek ukupnih prihoda </a:t>
            </a:r>
            <a:r>
              <a:rPr lang="hr-HR" sz="2000" dirty="0"/>
              <a:t>od poreza na dohodak </a:t>
            </a:r>
            <a:r>
              <a:rPr lang="hr-HR" sz="2000" dirty="0" smtClean="0"/>
              <a:t>i prihoda od prireza </a:t>
            </a:r>
            <a:r>
              <a:rPr lang="hr-HR" sz="2000" dirty="0">
                <a:solidFill>
                  <a:schemeClr val="bg1">
                    <a:lumMod val="50000"/>
                  </a:schemeClr>
                </a:solidFill>
              </a:rPr>
              <a:t>koje bi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gradovi ostvarili </a:t>
            </a:r>
            <a:r>
              <a:rPr lang="hr-HR" sz="2000" dirty="0">
                <a:solidFill>
                  <a:schemeClr val="bg1">
                    <a:lumMod val="50000"/>
                  </a:schemeClr>
                </a:solidFill>
              </a:rPr>
              <a:t>uvođenjem najviše zakonom propisane </a:t>
            </a:r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stope </a:t>
            </a:r>
            <a:r>
              <a:rPr lang="hr-HR" sz="2000" b="1" dirty="0" smtClean="0"/>
              <a:t>ostvarenih </a:t>
            </a:r>
            <a:r>
              <a:rPr lang="hr-HR" sz="2000" b="1" dirty="0"/>
              <a:t>na području </a:t>
            </a:r>
            <a:r>
              <a:rPr lang="hr-HR" sz="2000" b="1" dirty="0">
                <a:solidFill>
                  <a:schemeClr val="accent6"/>
                </a:solidFill>
              </a:rPr>
              <a:t>svih </a:t>
            </a:r>
            <a:r>
              <a:rPr lang="hr-HR" sz="2000" b="1" dirty="0" smtClean="0">
                <a:solidFill>
                  <a:schemeClr val="accent6"/>
                </a:solidFill>
              </a:rPr>
              <a:t>gradova,</a:t>
            </a:r>
            <a:r>
              <a:rPr lang="hr-HR" sz="2000" dirty="0" smtClean="0">
                <a:solidFill>
                  <a:schemeClr val="accent6"/>
                </a:solidFill>
              </a:rPr>
              <a:t> </a:t>
            </a:r>
            <a:r>
              <a:rPr lang="hr-HR" sz="2000" b="1" dirty="0" smtClean="0"/>
              <a:t>po </a:t>
            </a:r>
            <a:r>
              <a:rPr lang="hr-HR" sz="2000" b="1" dirty="0"/>
              <a:t>glavi stanovnika </a:t>
            </a:r>
            <a:r>
              <a:rPr lang="hr-HR" sz="2000" b="1" dirty="0">
                <a:solidFill>
                  <a:srgbClr val="0070C0"/>
                </a:solidFill>
              </a:rPr>
              <a:t>svih</a:t>
            </a:r>
            <a:r>
              <a:rPr lang="hr-HR" sz="2000" b="1" dirty="0"/>
              <a:t> </a:t>
            </a:r>
            <a:r>
              <a:rPr lang="hr-HR" sz="2000" b="1" dirty="0" smtClean="0"/>
              <a:t>gradova </a:t>
            </a:r>
            <a:endParaRPr lang="hr-HR" sz="2000" b="1" dirty="0"/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3429000"/>
            <a:ext cx="8145463" cy="277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844123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hr-HR" dirty="0" smtClean="0"/>
              <a:t>Izračun </a:t>
            </a:r>
            <a:r>
              <a:rPr lang="hr-HR" dirty="0"/>
              <a:t>sredstva fiskalnog izravnanja u </a:t>
            </a:r>
            <a:r>
              <a:rPr lang="hr-HR" dirty="0">
                <a:solidFill>
                  <a:schemeClr val="bg1">
                    <a:lumMod val="50000"/>
                  </a:schemeClr>
                </a:solidFill>
              </a:rPr>
              <a:t>punom iznosu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9552" y="1196752"/>
            <a:ext cx="7992888" cy="5256583"/>
          </a:xfrm>
        </p:spPr>
        <p:txBody>
          <a:bodyPr/>
          <a:lstStyle/>
          <a:p>
            <a:r>
              <a:rPr lang="hr-HR" sz="2200" b="1" dirty="0">
                <a:solidFill>
                  <a:srgbClr val="C00000"/>
                </a:solidFill>
              </a:rPr>
              <a:t>Sredstva fiskalnog izravnanja u punom iznosu</a:t>
            </a:r>
            <a:r>
              <a:rPr lang="hr-HR" sz="2200" b="1" dirty="0"/>
              <a:t> </a:t>
            </a:r>
            <a:r>
              <a:rPr lang="hr-HR" sz="2200" dirty="0"/>
              <a:t>za pojedinu </a:t>
            </a:r>
            <a:r>
              <a:rPr lang="hr-HR" sz="2200" dirty="0" smtClean="0"/>
              <a:t>OPĆINU, GRAD i ŽUPANIJU</a:t>
            </a:r>
            <a:r>
              <a:rPr lang="hr-HR" sz="2200" b="1" dirty="0" smtClean="0"/>
              <a:t> </a:t>
            </a:r>
            <a:r>
              <a:rPr lang="hr-HR" sz="2200" b="1" dirty="0">
                <a:solidFill>
                  <a:srgbClr val="C00000"/>
                </a:solidFill>
              </a:rPr>
              <a:t>predstavljaju </a:t>
            </a:r>
            <a:r>
              <a:rPr lang="hr-HR" sz="2200" b="1" dirty="0" smtClean="0">
                <a:solidFill>
                  <a:srgbClr val="C00000"/>
                </a:solidFill>
              </a:rPr>
              <a:t>razliku između:   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hr-HR" sz="2200" b="1" dirty="0">
                <a:solidFill>
                  <a:srgbClr val="0070C0"/>
                </a:solidFill>
              </a:rPr>
              <a:t>k</a:t>
            </a:r>
            <a:r>
              <a:rPr lang="hr-HR" sz="2200" b="1" dirty="0" smtClean="0">
                <a:solidFill>
                  <a:srgbClr val="0070C0"/>
                </a:solidFill>
              </a:rPr>
              <a:t>apaciteta ostvarenih poreznih prihoda </a:t>
            </a:r>
            <a:r>
              <a:rPr lang="hr-HR" sz="2200" dirty="0" smtClean="0"/>
              <a:t>općine, grada i županije </a:t>
            </a:r>
            <a:r>
              <a:rPr lang="hr-HR" sz="2200" b="1" dirty="0" smtClean="0">
                <a:solidFill>
                  <a:srgbClr val="C00000"/>
                </a:solidFill>
              </a:rPr>
              <a:t>i</a:t>
            </a:r>
            <a:r>
              <a:rPr lang="hr-HR" sz="2200" b="1" dirty="0" smtClean="0">
                <a:solidFill>
                  <a:srgbClr val="0070C0"/>
                </a:solidFill>
              </a:rPr>
              <a:t> referentne vrijednosti kapaciteta ostvarenih poreznih prihoda</a:t>
            </a:r>
            <a:r>
              <a:rPr lang="hr-HR" sz="2200" dirty="0"/>
              <a:t> općine, grada i županije</a:t>
            </a:r>
            <a:r>
              <a:rPr lang="hr-HR" sz="2200" b="1" dirty="0" smtClean="0">
                <a:solidFill>
                  <a:srgbClr val="0070C0"/>
                </a:solidFill>
              </a:rPr>
              <a:t> = </a:t>
            </a:r>
            <a:r>
              <a:rPr lang="hr-HR" sz="2200" b="1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hr-HR" sz="2200" b="1" dirty="0" smtClean="0">
                <a:solidFill>
                  <a:schemeClr val="accent1">
                    <a:lumMod val="75000"/>
                  </a:schemeClr>
                </a:solidFill>
              </a:rPr>
              <a:t>znos N  </a:t>
            </a:r>
          </a:p>
          <a:p>
            <a:pPr>
              <a:spcBef>
                <a:spcPts val="600"/>
              </a:spcBef>
              <a:buBlip>
                <a:blip r:embed="rId2"/>
              </a:buBlip>
            </a:pPr>
            <a:r>
              <a:rPr lang="hr-HR" sz="2200" b="1" dirty="0"/>
              <a:t>sredstva fiskalnog izravnanja u punom iznosu pojedine</a:t>
            </a:r>
            <a:r>
              <a:rPr lang="hr-HR" sz="2200" dirty="0"/>
              <a:t> OPĆINE, GRADA I ŽUPANIJE</a:t>
            </a:r>
            <a:r>
              <a:rPr lang="hr-HR" sz="2200" b="1" dirty="0">
                <a:solidFill>
                  <a:srgbClr val="0070C0"/>
                </a:solidFill>
              </a:rPr>
              <a:t> </a:t>
            </a:r>
            <a:r>
              <a:rPr lang="hr-HR" sz="2200" b="1" dirty="0" smtClean="0">
                <a:solidFill>
                  <a:srgbClr val="0070C0"/>
                </a:solidFill>
              </a:rPr>
              <a:t>= </a:t>
            </a:r>
            <a:r>
              <a:rPr lang="hr-HR" sz="2200" b="1" dirty="0" smtClean="0">
                <a:solidFill>
                  <a:schemeClr val="accent1">
                    <a:lumMod val="75000"/>
                  </a:schemeClr>
                </a:solidFill>
              </a:rPr>
              <a:t>iznos N</a:t>
            </a:r>
            <a:r>
              <a:rPr lang="hr-HR" sz="2200" b="1" dirty="0" smtClean="0">
                <a:solidFill>
                  <a:srgbClr val="0070C0"/>
                </a:solidFill>
              </a:rPr>
              <a:t> X </a:t>
            </a:r>
            <a:r>
              <a:rPr lang="hr-HR" sz="2200" b="1" dirty="0" smtClean="0">
                <a:solidFill>
                  <a:schemeClr val="accent1">
                    <a:lumMod val="75000"/>
                  </a:schemeClr>
                </a:solidFill>
              </a:rPr>
              <a:t>broj </a:t>
            </a:r>
            <a:r>
              <a:rPr lang="hr-HR" sz="2200" b="1" dirty="0">
                <a:solidFill>
                  <a:schemeClr val="accent1">
                    <a:lumMod val="75000"/>
                  </a:schemeClr>
                </a:solidFill>
              </a:rPr>
              <a:t>stanovnika </a:t>
            </a:r>
            <a:r>
              <a:rPr lang="hr-HR" sz="2200" dirty="0" smtClean="0"/>
              <a:t>pojedine </a:t>
            </a:r>
            <a:r>
              <a:rPr lang="hr-HR" sz="2200" dirty="0"/>
              <a:t>OPĆINE, GRADA I </a:t>
            </a:r>
            <a:r>
              <a:rPr lang="hr-HR" sz="2200" dirty="0" smtClean="0"/>
              <a:t>ŽUPANIJE</a:t>
            </a:r>
          </a:p>
          <a:p>
            <a:pPr marL="342000" lvl="1">
              <a:spcBef>
                <a:spcPts val="1800"/>
              </a:spcBef>
              <a:buSzPct val="123000"/>
              <a:buBlip>
                <a:blip r:embed="rId3"/>
              </a:buBlip>
            </a:pPr>
            <a:r>
              <a:rPr lang="hr-HR" sz="2200" b="1" dirty="0" smtClean="0"/>
              <a:t>Ukupna sredstva </a:t>
            </a:r>
            <a:r>
              <a:rPr lang="hr-HR" sz="2200" b="1" dirty="0"/>
              <a:t>fiskalnog izravnanja u punom iznosu </a:t>
            </a:r>
            <a:r>
              <a:rPr lang="hr-HR" sz="2200" dirty="0">
                <a:solidFill>
                  <a:schemeClr val="bg1">
                    <a:lumMod val="50000"/>
                  </a:schemeClr>
                </a:solidFill>
              </a:rPr>
              <a:t>(za 2018. godinu predviđena su u iznosu od 2.207.560.125,00 kuna</a:t>
            </a:r>
            <a:r>
              <a:rPr lang="hr-HR" sz="2200" dirty="0" smtClean="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hr-HR" sz="2200" b="1" dirty="0">
                <a:solidFill>
                  <a:srgbClr val="0070C0"/>
                </a:solidFill>
              </a:rPr>
              <a:t>= </a:t>
            </a:r>
            <a:r>
              <a:rPr lang="hr-HR" sz="2200" b="1" dirty="0" smtClean="0"/>
              <a:t>zbroj</a:t>
            </a:r>
            <a:r>
              <a:rPr lang="hr-HR" sz="2200" dirty="0" smtClean="0"/>
              <a:t> </a:t>
            </a:r>
            <a:r>
              <a:rPr lang="hr-HR" sz="2200" b="1" dirty="0" smtClean="0"/>
              <a:t>sredstava fiskalnog izravnanja u punom iznosu </a:t>
            </a:r>
            <a:r>
              <a:rPr lang="hr-HR" sz="2200" dirty="0" smtClean="0"/>
              <a:t>pojedine OPĆINE, GRADA I ŽUPANIJE</a:t>
            </a:r>
            <a:endParaRPr lang="hr-HR" sz="2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954024-20CD-4809-B3C6-40465F27675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9386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 Design">
  <a:themeElements>
    <a:clrScheme name="">
      <a:dk1>
        <a:srgbClr val="000066"/>
      </a:dk1>
      <a:lt1>
        <a:srgbClr val="FFFFFF"/>
      </a:lt1>
      <a:dk2>
        <a:srgbClr val="000066"/>
      </a:dk2>
      <a:lt2>
        <a:srgbClr val="DDDDDD"/>
      </a:lt2>
      <a:accent1>
        <a:srgbClr val="BC0327"/>
      </a:accent1>
      <a:accent2>
        <a:srgbClr val="10A5E1"/>
      </a:accent2>
      <a:accent3>
        <a:srgbClr val="FFFFFF"/>
      </a:accent3>
      <a:accent4>
        <a:srgbClr val="000056"/>
      </a:accent4>
      <a:accent5>
        <a:srgbClr val="DAAAAC"/>
      </a:accent5>
      <a:accent6>
        <a:srgbClr val="0D95CC"/>
      </a:accent6>
      <a:hlink>
        <a:srgbClr val="F8E530"/>
      </a:hlink>
      <a:folHlink>
        <a:srgbClr val="47E210"/>
      </a:folHlink>
    </a:clrScheme>
    <a:fontScheme name="Default Design">
      <a:majorFont>
        <a:latin typeface="Frutiger 55 Roman"/>
        <a:ea typeface=""/>
        <a:cs typeface=""/>
      </a:majorFont>
      <a:minorFont>
        <a:latin typeface="Frutiger 55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13272</TotalTime>
  <Words>1406</Words>
  <Application>Microsoft Office PowerPoint</Application>
  <PresentationFormat>Prikaz na zaslonu (4:3)</PresentationFormat>
  <Paragraphs>104</Paragraphs>
  <Slides>20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20</vt:i4>
      </vt:variant>
    </vt:vector>
  </HeadingPairs>
  <TitlesOfParts>
    <vt:vector size="22" baseType="lpstr">
      <vt:lpstr>Default Design</vt:lpstr>
      <vt:lpstr>Presentation</vt:lpstr>
      <vt:lpstr>PowerPointova prezentacija</vt:lpstr>
      <vt:lpstr>Sadržaj prezentacije</vt:lpstr>
      <vt:lpstr>Ciljevi izrade novoga modela sustava financiranja JLP(R)S</vt:lpstr>
      <vt:lpstr>Raspodjela poreza na dohodak</vt:lpstr>
      <vt:lpstr>Sredstava fiskalnog izravnanja</vt:lpstr>
      <vt:lpstr>Kapacitet ostvarenih poreznih prihoda </vt:lpstr>
      <vt:lpstr>Referentna vrijednost kapaciteta ostvarenih poreznih prihoda</vt:lpstr>
      <vt:lpstr>Referentna vrijednost kapaciteta ostvarenih poreznih prihoda</vt:lpstr>
      <vt:lpstr>Izračun sredstva fiskalnog izravnanja u punom iznosu</vt:lpstr>
      <vt:lpstr>Način izračuna i raspodjele sredstava fiskalnog izravnanja</vt:lpstr>
      <vt:lpstr>Način izračuna i raspodjele ukupno raspoloživih sredstava fiskalnog izravnanja</vt:lpstr>
      <vt:lpstr>Izmjene koje donosi novi zakon o financiranju JLP(R)S </vt:lpstr>
      <vt:lpstr>Izmjene koje donosi novi zakon o financiranju JLP(R)S </vt:lpstr>
      <vt:lpstr>Izmjene koje donosi novi zakon o financiranju JLP(R)S </vt:lpstr>
      <vt:lpstr>Provedba jedinstvene raspodjele poreza na dohodak </vt:lpstr>
      <vt:lpstr>Raspodjela udjela za decentralizirane funkcije u slučajevima kada JLP(R)S nisu preuzele neku od decentraliziranih funkcija</vt:lpstr>
      <vt:lpstr>Kompenzacijske mjere - rezultat novoga sustava financiranja </vt:lpstr>
      <vt:lpstr>Zašto izravnanje raditi samo na temelju prihoda od poreza na dohodak? </vt:lpstr>
      <vt:lpstr>Zašto baš ovaj model sustava financiranja JLP(R)S?</vt:lpstr>
      <vt:lpstr>PowerPointova prezentacija</vt:lpstr>
    </vt:vector>
  </TitlesOfParts>
  <Company>APIS 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Primjena novog Zakona o lokalnim izborima</dc:title>
  <dc:creator>apisit</dc:creator>
  <cp:lastModifiedBy>mfkor</cp:lastModifiedBy>
  <cp:revision>1838</cp:revision>
  <cp:lastPrinted>2017-09-05T15:11:11Z</cp:lastPrinted>
  <dcterms:created xsi:type="dcterms:W3CDTF">2013-04-05T08:40:20Z</dcterms:created>
  <dcterms:modified xsi:type="dcterms:W3CDTF">2017-09-08T14:27:08Z</dcterms:modified>
</cp:coreProperties>
</file>